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58" r:id="rId4"/>
    <p:sldId id="277" r:id="rId5"/>
    <p:sldId id="260" r:id="rId6"/>
    <p:sldId id="262" r:id="rId7"/>
    <p:sldId id="287" r:id="rId8"/>
    <p:sldId id="278" r:id="rId9"/>
    <p:sldId id="265" r:id="rId10"/>
    <p:sldId id="266" r:id="rId11"/>
    <p:sldId id="280" r:id="rId12"/>
    <p:sldId id="279" r:id="rId13"/>
    <p:sldId id="289" r:id="rId14"/>
    <p:sldId id="288" r:id="rId15"/>
    <p:sldId id="270" r:id="rId16"/>
    <p:sldId id="286" r:id="rId17"/>
    <p:sldId id="290" r:id="rId18"/>
    <p:sldId id="259" r:id="rId19"/>
    <p:sldId id="276" r:id="rId20"/>
    <p:sldId id="281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84" autoAdjust="0"/>
    <p:restoredTop sz="92892" autoAdjust="0"/>
  </p:normalViewPr>
  <p:slideViewPr>
    <p:cSldViewPr snapToGrid="0" snapToObjects="1">
      <p:cViewPr>
        <p:scale>
          <a:sx n="80" d="100"/>
          <a:sy n="80" d="100"/>
        </p:scale>
        <p:origin x="37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596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52902A-18E7-6440-A09B-741E2A2B6D42}" type="datetimeFigureOut">
              <a:rPr lang="es-ES" smtClean="0"/>
              <a:pPr/>
              <a:t>07/06/2021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3E298-198A-E546-ACD6-F2A562A88582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06339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audio1.wav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7064A-13DB-A34E-B31E-2D0AF10C5A7A}" type="datetimeFigureOut">
              <a:rPr lang="es-ES" smtClean="0"/>
              <a:pPr/>
              <a:t>07/06/2021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89673-10F7-0841-BA8E-C379F231338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048618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0B9AD6-E4A8-4D55-A4C9-9CC90DFBE86F}" type="slidenum">
              <a:rPr lang="es-ES_tradnl"/>
              <a:pPr/>
              <a:t>1</a:t>
            </a:fld>
            <a:endParaRPr lang="es-ES_tradnl" dirty="0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18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19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20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862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2</a:t>
            </a:fld>
            <a:endParaRPr lang="es-ES_tradnl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noProof="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3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5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6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9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10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15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0C6821-A329-462D-8729-A495B1ADAF6C}" type="slidenum">
              <a:rPr lang="es-ES_tradnl"/>
              <a:pPr/>
              <a:t>16</a:t>
            </a:fld>
            <a:endParaRPr lang="es-ES_tradnl" dirty="0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87067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pPr eaLnBrk="1" latinLnBrk="0" hangingPunct="1"/>
            <a:r>
              <a:rPr lang="es-ES" dirty="0"/>
              <a:t>2017-2018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r>
              <a:rPr kumimoji="0" lang="en-US" dirty="0"/>
              <a:t>Introduction to Software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pPr eaLnBrk="1" latinLnBrk="0" hangingPunct="1"/>
            <a:fld id="{2C6B1FF6-39B9-40F5-8B67-33C6354A3D4F}" type="slidenum">
              <a:rPr kumimoji="0" lang="en-US" smtClean="0"/>
              <a:pPr eaLnBrk="1" latinLnBrk="0" hangingPunct="1"/>
              <a:t>‹Nº›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D21DEDFA-8EED-49E9-8E6D-6B0662DDF7DD}"/>
              </a:ext>
            </a:extLst>
          </p:cNvPr>
          <p:cNvSpPr>
            <a:spLocks noChangeArrowheads="1"/>
          </p:cNvSpPr>
          <p:nvPr userDrawn="1"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pic>
        <p:nvPicPr>
          <p:cNvPr id="64" name="Imagen 63">
            <a:extLst>
              <a:ext uri="{FF2B5EF4-FFF2-40B4-BE49-F238E27FC236}">
                <a16:creationId xmlns:a16="http://schemas.microsoft.com/office/drawing/2014/main" id="{CBEA1395-0072-456B-B136-009ECC3D59B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525008" y="5121656"/>
            <a:ext cx="3454400" cy="1270000"/>
          </a:xfrm>
          <a:prstGeom prst="rect">
            <a:avLst/>
          </a:prstGeom>
          <a:ln>
            <a:gradFill flip="none" rotWithShape="1">
              <a:gsLst>
                <a:gs pos="0">
                  <a:schemeClr val="accent1">
                    <a:lumMod val="60000"/>
                    <a:lumOff val="40000"/>
                    <a:alpha val="62000"/>
                  </a:schemeClr>
                </a:gs>
                <a:gs pos="100000">
                  <a:srgbClr val="FFFFFF"/>
                </a:gs>
              </a:gsLst>
              <a:lin ang="5400000" scaled="0"/>
              <a:tileRect/>
            </a:gradFill>
          </a:ln>
        </p:spPr>
      </p:pic>
    </p:spTree>
    <p:extLst>
      <p:ext uri="{BB962C8B-B14F-4D97-AF65-F5344CB8AC3E}">
        <p14:creationId xmlns:p14="http://schemas.microsoft.com/office/powerpoint/2010/main" val="1944191074"/>
      </p:ext>
    </p:extLst>
  </p:cSld>
  <p:clrMapOvr>
    <a:masterClrMapping/>
  </p:clrMapOvr>
  <p:transition spd="slow" advClick="0" advTm="20000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578963"/>
      </p:ext>
    </p:extLst>
  </p:cSld>
  <p:clrMapOvr>
    <a:masterClrMapping/>
  </p:clrMapOvr>
  <p:transition spd="slow" advClick="0" advTm="20000">
    <p:cover/>
  </p:transition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500228"/>
      </p:ext>
    </p:extLst>
  </p:cSld>
  <p:clrMapOvr>
    <a:masterClrMapping/>
  </p:clrMapOvr>
  <p:transition spd="slow" advClick="0" advTm="20000">
    <p:cover/>
  </p:transition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98382553"/>
      </p:ext>
    </p:extLst>
  </p:cSld>
  <p:clrMapOvr>
    <a:masterClrMapping/>
  </p:clrMapOvr>
  <p:transition spd="slow" advClick="0" advTm="20000">
    <p:cover/>
  </p:transition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708713"/>
      </p:ext>
    </p:extLst>
  </p:cSld>
  <p:clrMapOvr>
    <a:masterClrMapping/>
  </p:clrMapOvr>
  <p:transition spd="slow" advClick="0" advTm="20000">
    <p:cover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811144"/>
      </p:ext>
    </p:extLst>
  </p:cSld>
  <p:clrMapOvr>
    <a:masterClrMapping/>
  </p:clrMapOvr>
  <p:transition spd="slow" advClick="0" advTm="20000">
    <p:cover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Introduction to Software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97763"/>
      </p:ext>
    </p:extLst>
  </p:cSld>
  <p:clrMapOvr>
    <a:masterClrMapping/>
  </p:clrMapOvr>
  <p:transition spd="slow" advClick="0" advTm="20000">
    <p:cover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082126"/>
      </p:ext>
    </p:extLst>
  </p:cSld>
  <p:clrMapOvr>
    <a:masterClrMapping/>
  </p:clrMapOvr>
  <p:transition spd="slow" advClick="0" advTm="20000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497210"/>
      </p:ext>
    </p:extLst>
  </p:cSld>
  <p:clrMapOvr>
    <a:masterClrMapping/>
  </p:clrMapOvr>
  <p:transition spd="slow" advClick="0" advTm="20000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63759"/>
      </p:ext>
    </p:extLst>
  </p:cSld>
  <p:clrMapOvr>
    <a:masterClrMapping/>
  </p:clrMapOvr>
  <p:transition spd="slow" advClick="0" advTm="20000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es-ES" dirty="0"/>
              <a:t>2017-2018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dirty="0"/>
              <a:t>Introduction to Software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2C6B1FF6-39B9-40F5-8B67-33C6354A3D4F}" type="slidenum">
              <a:rPr kumimoji="0" lang="en-US" smtClean="0"/>
              <a:pPr eaLnBrk="1" latinLnBrk="0" hangingPunct="1"/>
              <a:t>‹Nº›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62326"/>
      </p:ext>
    </p:extLst>
  </p:cSld>
  <p:clrMapOvr>
    <a:masterClrMapping/>
  </p:clrMapOvr>
  <p:transition spd="slow" advClick="0" advTm="20000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718264"/>
      </p:ext>
    </p:extLst>
  </p:cSld>
  <p:clrMapOvr>
    <a:masterClrMapping/>
  </p:clrMapOvr>
  <p:transition spd="slow" advClick="0" advTm="20000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98636"/>
      </p:ext>
    </p:extLst>
  </p:cSld>
  <p:clrMapOvr>
    <a:masterClrMapping/>
  </p:clrMapOvr>
  <p:transition spd="slow" advClick="0" advTm="20000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882403"/>
      </p:ext>
    </p:extLst>
  </p:cSld>
  <p:clrMapOvr>
    <a:masterClrMapping/>
  </p:clrMapOvr>
  <p:transition spd="slow" advClick="0" advTm="20000">
    <p:cover/>
  </p:transition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309159"/>
      </p:ext>
    </p:extLst>
  </p:cSld>
  <p:clrMapOvr>
    <a:masterClrMapping/>
  </p:clrMapOvr>
  <p:transition spd="slow" advClick="0" advTm="20000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496373"/>
      </p:ext>
    </p:extLst>
  </p:cSld>
  <p:clrMapOvr>
    <a:masterClrMapping/>
  </p:clrMapOvr>
  <p:transition spd="slow" advClick="0" advTm="20000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659965"/>
      </p:ext>
    </p:extLst>
  </p:cSld>
  <p:clrMapOvr>
    <a:masterClrMapping/>
  </p:clrMapOvr>
  <p:transition spd="slow" advClick="0" advTm="20000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2017-2018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Introduction to Software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040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 advClick="0" advTm="20000">
    <p:cover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hyperlink" Target="https://socialcompare.com/en/comparison/uml-tool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uevacaravana.blogspot.com/2011/05/que-curioso.htm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fvasconcellos.eti.br/blog/2012/10/25/requisitos-do-negocio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iveconsultores.com/requisitos-no-aplicables-iso-9001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://masqofertasdeempleo.com/ofertas-empleo/ofertas-de-empleo-en-malaga-enfermero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5" y="0"/>
            <a:ext cx="9040414" cy="6858001"/>
            <a:chOff x="-14288" y="0"/>
            <a:chExt cx="12053888" cy="6858001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9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01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3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4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5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9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4002" cy="6858001"/>
            <a:chOff x="0" y="-1"/>
            <a:chExt cx="12192003" cy="6858001"/>
          </a:xfrm>
        </p:grpSpPr>
        <p:sp useBgFill="1">
          <p:nvSpPr>
            <p:cNvPr id="118" name="Rectangle 117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9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101" name="Rectangle 5"/>
          <p:cNvSpPr>
            <a:spLocks noGrp="1" noChangeArrowheads="1"/>
          </p:cNvSpPr>
          <p:nvPr>
            <p:ph type="ctrTitle"/>
          </p:nvPr>
        </p:nvSpPr>
        <p:spPr>
          <a:xfrm>
            <a:off x="4823222" y="327514"/>
            <a:ext cx="3449239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Proyecto SAHPAR</a:t>
            </a:r>
            <a:endParaRPr lang="en-US" sz="3600" noProof="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CBD64B4-79EE-4E94-B733-CE3BB86862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31" r="17141"/>
          <a:stretch/>
        </p:blipFill>
        <p:spPr>
          <a:xfrm>
            <a:off x="-4197" y="10"/>
            <a:ext cx="4576197" cy="6857990"/>
          </a:xfrm>
          <a:prstGeom prst="rect">
            <a:avLst/>
          </a:prstGeom>
        </p:spPr>
      </p:pic>
      <p:grpSp>
        <p:nvGrpSpPr>
          <p:cNvPr id="121" name="Group 120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1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3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uadroTexto 1"/>
          <p:cNvSpPr txBox="1"/>
          <p:nvPr/>
        </p:nvSpPr>
        <p:spPr>
          <a:xfrm>
            <a:off x="4800603" y="1887648"/>
            <a:ext cx="3449240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s-ES" dirty="0"/>
              <a:t>Equipo</a:t>
            </a:r>
            <a:r>
              <a:rPr lang="en-US" dirty="0"/>
              <a:t>: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s-ES" dirty="0"/>
              <a:t>Gabriel Enrique Castillo Salazar: Coordinación, Programación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s-ES" dirty="0"/>
              <a:t>Pedro </a:t>
            </a:r>
            <a:r>
              <a:rPr lang="es-ES" dirty="0" err="1"/>
              <a:t>Ankersmit</a:t>
            </a:r>
            <a:r>
              <a:rPr lang="es-ES" dirty="0"/>
              <a:t> Carrión: Requisitos, Diseño y documentación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s-ES" dirty="0"/>
              <a:t>Raúl Doblas Fernández: Programación y coordinación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s-ES" dirty="0"/>
              <a:t>Fabrizio </a:t>
            </a:r>
            <a:r>
              <a:rPr lang="es-ES" dirty="0" err="1"/>
              <a:t>Cristallo</a:t>
            </a:r>
            <a:r>
              <a:rPr lang="es-ES" dirty="0"/>
              <a:t> </a:t>
            </a:r>
            <a:r>
              <a:rPr lang="es-ES" dirty="0" err="1"/>
              <a:t>Cagnoli</a:t>
            </a:r>
            <a:r>
              <a:rPr lang="es-ES" dirty="0"/>
              <a:t>: Modelado y Diseño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s-ES" dirty="0"/>
              <a:t>Mario </a:t>
            </a:r>
            <a:r>
              <a:rPr lang="es-ES" dirty="0" err="1"/>
              <a:t>Cerezuela</a:t>
            </a:r>
            <a:r>
              <a:rPr lang="es-ES" dirty="0"/>
              <a:t> González: requisitos y diseño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s-ES" dirty="0"/>
              <a:t>Adrian Ponce Martin Jose: Pruebas y documentación</a:t>
            </a:r>
            <a:endParaRPr lang="en-US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D3F1434-B7B5-4BF3-B8BB-E320CE05A8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9704" y="5519549"/>
            <a:ext cx="3648584" cy="13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89621"/>
      </p:ext>
    </p:extLst>
  </p:cSld>
  <p:clrMapOvr>
    <a:masterClrMapping/>
  </p:clrMapOvr>
  <p:transition spd="slow" advClick="0" advTm="15000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74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375" name="Group 255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57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8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1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3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8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>
          <a:xfrm>
            <a:off x="1307319" y="5223746"/>
            <a:ext cx="6593681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noProof="0" dirty="0" err="1"/>
              <a:t>Modelos</a:t>
            </a:r>
            <a:endParaRPr lang="en-US" sz="4800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E1800B6-A479-4442-ADD3-DCACFD852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2683" y="6309360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2754ED01-E2A0-4C1E-8E21-014B99041579}" type="slidenum">
              <a:rPr lang="en-US" smtClean="0"/>
              <a:pPr defTabSz="914400"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3185C2C-03CC-4613-A63B-CD5620A835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571" y="220764"/>
            <a:ext cx="9144000" cy="4698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Imagen 2" descr="Texto&#10;&#10;Descripción generada automáticamente">
            <a:extLst>
              <a:ext uri="{FF2B5EF4-FFF2-40B4-BE49-F238E27FC236}">
                <a16:creationId xmlns:a16="http://schemas.microsoft.com/office/drawing/2014/main" id="{4DE86886-314E-4160-B158-EB159C46EB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92924" y="3542978"/>
            <a:ext cx="32385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953281"/>
      </p:ext>
    </p:extLst>
  </p:cSld>
  <p:clrMapOvr>
    <a:masterClrMapping/>
  </p:clrMapOvr>
  <p:transition spd="slow" advClick="0" advTm="20000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>
            <a:extLst>
              <a:ext uri="{FF2B5EF4-FFF2-40B4-BE49-F238E27FC236}">
                <a16:creationId xmlns:a16="http://schemas.microsoft.com/office/drawing/2014/main" id="{EA8ADA9F-99E3-4964-8962-1118D1439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366C3164-AA9F-47E3-913A-4F002BC0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5" y="0"/>
            <a:ext cx="9040414" cy="6858001"/>
            <a:chOff x="-14288" y="0"/>
            <a:chExt cx="12053888" cy="685800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3FFBAC2-26D2-48B6-B2AA-34AEA0E79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4" name="Rectangle 5">
                <a:extLst>
                  <a:ext uri="{FF2B5EF4-FFF2-40B4-BE49-F238E27FC236}">
                    <a16:creationId xmlns:a16="http://schemas.microsoft.com/office/drawing/2014/main" id="{9B164BCB-27D3-4B8C-AC13-0A6F46108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6">
                <a:extLst>
                  <a:ext uri="{FF2B5EF4-FFF2-40B4-BE49-F238E27FC236}">
                    <a16:creationId xmlns:a16="http://schemas.microsoft.com/office/drawing/2014/main" id="{10B247BE-F4A2-4259-9B20-FB9A555D2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7">
                <a:extLst>
                  <a:ext uri="{FF2B5EF4-FFF2-40B4-BE49-F238E27FC236}">
                    <a16:creationId xmlns:a16="http://schemas.microsoft.com/office/drawing/2014/main" id="{39322C5A-DB6D-4B28-8C1C-1B1E8967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8">
                <a:extLst>
                  <a:ext uri="{FF2B5EF4-FFF2-40B4-BE49-F238E27FC236}">
                    <a16:creationId xmlns:a16="http://schemas.microsoft.com/office/drawing/2014/main" id="{67009B08-E345-4516-96EC-ED0AB1F30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9">
                <a:extLst>
                  <a:ext uri="{FF2B5EF4-FFF2-40B4-BE49-F238E27FC236}">
                    <a16:creationId xmlns:a16="http://schemas.microsoft.com/office/drawing/2014/main" id="{DFE2793C-165C-4635-A26E-C569C8E0C5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10">
                <a:extLst>
                  <a:ext uri="{FF2B5EF4-FFF2-40B4-BE49-F238E27FC236}">
                    <a16:creationId xmlns:a16="http://schemas.microsoft.com/office/drawing/2014/main" id="{ECDFEF2C-7B0A-41A1-BB61-C92CB3E3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11">
                <a:extLst>
                  <a:ext uri="{FF2B5EF4-FFF2-40B4-BE49-F238E27FC236}">
                    <a16:creationId xmlns:a16="http://schemas.microsoft.com/office/drawing/2014/main" id="{0012A396-1946-4B40-AA39-0790157CE9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12">
                <a:extLst>
                  <a:ext uri="{FF2B5EF4-FFF2-40B4-BE49-F238E27FC236}">
                    <a16:creationId xmlns:a16="http://schemas.microsoft.com/office/drawing/2014/main" id="{CD6C6024-F73D-4991-97B9-BE53FF24E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13">
                <a:extLst>
                  <a:ext uri="{FF2B5EF4-FFF2-40B4-BE49-F238E27FC236}">
                    <a16:creationId xmlns:a16="http://schemas.microsoft.com/office/drawing/2014/main" id="{5977EDD1-3D10-43FA-B800-7A7C8112B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14">
                <a:extLst>
                  <a:ext uri="{FF2B5EF4-FFF2-40B4-BE49-F238E27FC236}">
                    <a16:creationId xmlns:a16="http://schemas.microsoft.com/office/drawing/2014/main" id="{D37988CF-9FC6-48F5-82F8-D2EB0178A3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15">
                <a:extLst>
                  <a:ext uri="{FF2B5EF4-FFF2-40B4-BE49-F238E27FC236}">
                    <a16:creationId xmlns:a16="http://schemas.microsoft.com/office/drawing/2014/main" id="{EC5BB05B-491C-414A-91C3-B1CAB785A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Line 16">
                <a:extLst>
                  <a:ext uri="{FF2B5EF4-FFF2-40B4-BE49-F238E27FC236}">
                    <a16:creationId xmlns:a16="http://schemas.microsoft.com/office/drawing/2014/main" id="{F3180CB6-F8D2-4596-B6CB-F9CEF5D38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86" name="Freeform 17">
                <a:extLst>
                  <a:ext uri="{FF2B5EF4-FFF2-40B4-BE49-F238E27FC236}">
                    <a16:creationId xmlns:a16="http://schemas.microsoft.com/office/drawing/2014/main" id="{DF338DD3-80F8-4F68-AC7C-361ABF2A9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18">
                <a:extLst>
                  <a:ext uri="{FF2B5EF4-FFF2-40B4-BE49-F238E27FC236}">
                    <a16:creationId xmlns:a16="http://schemas.microsoft.com/office/drawing/2014/main" id="{9666E4DB-B855-4A4E-BB50-1880738C11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19">
                <a:extLst>
                  <a:ext uri="{FF2B5EF4-FFF2-40B4-BE49-F238E27FC236}">
                    <a16:creationId xmlns:a16="http://schemas.microsoft.com/office/drawing/2014/main" id="{F570FD9C-B435-4EF1-962C-621F1261A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20">
                <a:extLst>
                  <a:ext uri="{FF2B5EF4-FFF2-40B4-BE49-F238E27FC236}">
                    <a16:creationId xmlns:a16="http://schemas.microsoft.com/office/drawing/2014/main" id="{E236AF0B-3BDC-43C3-8FFC-2A94121E94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Rectangle 21">
                <a:extLst>
                  <a:ext uri="{FF2B5EF4-FFF2-40B4-BE49-F238E27FC236}">
                    <a16:creationId xmlns:a16="http://schemas.microsoft.com/office/drawing/2014/main" id="{3BA2C208-5097-4497-AA2C-ADDDAB48B6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22">
                <a:extLst>
                  <a:ext uri="{FF2B5EF4-FFF2-40B4-BE49-F238E27FC236}">
                    <a16:creationId xmlns:a16="http://schemas.microsoft.com/office/drawing/2014/main" id="{6A45DD96-8D07-43CA-B036-6FDA880A1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23">
                <a:extLst>
                  <a:ext uri="{FF2B5EF4-FFF2-40B4-BE49-F238E27FC236}">
                    <a16:creationId xmlns:a16="http://schemas.microsoft.com/office/drawing/2014/main" id="{AF7F7CBB-E154-4CD5-9ED0-D5DDC1DFEA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24">
                <a:extLst>
                  <a:ext uri="{FF2B5EF4-FFF2-40B4-BE49-F238E27FC236}">
                    <a16:creationId xmlns:a16="http://schemas.microsoft.com/office/drawing/2014/main" id="{EFF4AB16-41DD-4877-8C28-ED78F4CA7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25">
                <a:extLst>
                  <a:ext uri="{FF2B5EF4-FFF2-40B4-BE49-F238E27FC236}">
                    <a16:creationId xmlns:a16="http://schemas.microsoft.com/office/drawing/2014/main" id="{30BCBD5D-92EB-487E-B1D0-F9000D45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26">
                <a:extLst>
                  <a:ext uri="{FF2B5EF4-FFF2-40B4-BE49-F238E27FC236}">
                    <a16:creationId xmlns:a16="http://schemas.microsoft.com/office/drawing/2014/main" id="{DA07BDB8-9827-4EBF-9B99-6C503EA0BC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27">
                <a:extLst>
                  <a:ext uri="{FF2B5EF4-FFF2-40B4-BE49-F238E27FC236}">
                    <a16:creationId xmlns:a16="http://schemas.microsoft.com/office/drawing/2014/main" id="{7F41FB05-1B3F-450A-A1A7-8C8BD182A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28">
                <a:extLst>
                  <a:ext uri="{FF2B5EF4-FFF2-40B4-BE49-F238E27FC236}">
                    <a16:creationId xmlns:a16="http://schemas.microsoft.com/office/drawing/2014/main" id="{0629E219-1F32-41C1-B921-05E456117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29">
                <a:extLst>
                  <a:ext uri="{FF2B5EF4-FFF2-40B4-BE49-F238E27FC236}">
                    <a16:creationId xmlns:a16="http://schemas.microsoft.com/office/drawing/2014/main" id="{8081FB28-486E-4C09-9D15-0B2657B56F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30">
                <a:extLst>
                  <a:ext uri="{FF2B5EF4-FFF2-40B4-BE49-F238E27FC236}">
                    <a16:creationId xmlns:a16="http://schemas.microsoft.com/office/drawing/2014/main" id="{CB547EFB-F29D-4336-9644-0AE7A94EA4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31">
                <a:extLst>
                  <a:ext uri="{FF2B5EF4-FFF2-40B4-BE49-F238E27FC236}">
                    <a16:creationId xmlns:a16="http://schemas.microsoft.com/office/drawing/2014/main" id="{BB2793F4-FAD7-459A-BC46-06BB1D4FA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FC01589C-0235-4B21-B264-777746D4D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4" name="Freeform 32">
                <a:extLst>
                  <a:ext uri="{FF2B5EF4-FFF2-40B4-BE49-F238E27FC236}">
                    <a16:creationId xmlns:a16="http://schemas.microsoft.com/office/drawing/2014/main" id="{678F5669-8CE7-445E-8D54-49C5E2013B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33">
                <a:extLst>
                  <a:ext uri="{FF2B5EF4-FFF2-40B4-BE49-F238E27FC236}">
                    <a16:creationId xmlns:a16="http://schemas.microsoft.com/office/drawing/2014/main" id="{E93A3F8E-D876-485E-9EDC-43E315DE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Freeform 34">
                <a:extLst>
                  <a:ext uri="{FF2B5EF4-FFF2-40B4-BE49-F238E27FC236}">
                    <a16:creationId xmlns:a16="http://schemas.microsoft.com/office/drawing/2014/main" id="{B4F848A6-931A-4CC9-9B29-C7A9CEA3A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7" name="Freeform 35">
                <a:extLst>
                  <a:ext uri="{FF2B5EF4-FFF2-40B4-BE49-F238E27FC236}">
                    <a16:creationId xmlns:a16="http://schemas.microsoft.com/office/drawing/2014/main" id="{5C4204D4-6782-4DB1-8FF8-86CC698AF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36">
                <a:extLst>
                  <a:ext uri="{FF2B5EF4-FFF2-40B4-BE49-F238E27FC236}">
                    <a16:creationId xmlns:a16="http://schemas.microsoft.com/office/drawing/2014/main" id="{3907C583-5764-43DC-8AF9-992D3472F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37">
                <a:extLst>
                  <a:ext uri="{FF2B5EF4-FFF2-40B4-BE49-F238E27FC236}">
                    <a16:creationId xmlns:a16="http://schemas.microsoft.com/office/drawing/2014/main" id="{56CE3D6E-1121-4EF2-9DFB-7F3937FCC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38">
                <a:extLst>
                  <a:ext uri="{FF2B5EF4-FFF2-40B4-BE49-F238E27FC236}">
                    <a16:creationId xmlns:a16="http://schemas.microsoft.com/office/drawing/2014/main" id="{3AEB7245-E197-4AE5-BCFC-7821E49EFE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39">
                <a:extLst>
                  <a:ext uri="{FF2B5EF4-FFF2-40B4-BE49-F238E27FC236}">
                    <a16:creationId xmlns:a16="http://schemas.microsoft.com/office/drawing/2014/main" id="{801E9C76-F4FB-4C4D-9350-B526F294E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40">
                <a:extLst>
                  <a:ext uri="{FF2B5EF4-FFF2-40B4-BE49-F238E27FC236}">
                    <a16:creationId xmlns:a16="http://schemas.microsoft.com/office/drawing/2014/main" id="{F9C0C5DE-6C8C-4CD0-9C91-6A132A06DA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Rectangle 41">
                <a:extLst>
                  <a:ext uri="{FF2B5EF4-FFF2-40B4-BE49-F238E27FC236}">
                    <a16:creationId xmlns:a16="http://schemas.microsoft.com/office/drawing/2014/main" id="{955A7039-8B66-4CF0-8048-0AD0F4A5B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891D367A-4C8C-409F-93D9-FD02D0BC9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2" cy="6858001"/>
            <a:chOff x="0" y="-1"/>
            <a:chExt cx="12192003" cy="6858001"/>
          </a:xfrm>
        </p:grpSpPr>
        <p:sp useBgFill="1">
          <p:nvSpPr>
            <p:cNvPr id="103" name="Rectangle 102">
              <a:extLst>
                <a:ext uri="{FF2B5EF4-FFF2-40B4-BE49-F238E27FC236}">
                  <a16:creationId xmlns:a16="http://schemas.microsoft.com/office/drawing/2014/main" id="{50EC018E-7B11-4D3B-B7FE-DCFEC35F2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4" name="Picture 2">
              <a:extLst>
                <a:ext uri="{FF2B5EF4-FFF2-40B4-BE49-F238E27FC236}">
                  <a16:creationId xmlns:a16="http://schemas.microsoft.com/office/drawing/2014/main" id="{667FA462-522C-4B1C-A264-8880D5F35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6" name="Picture 2">
            <a:extLst>
              <a:ext uri="{FF2B5EF4-FFF2-40B4-BE49-F238E27FC236}">
                <a16:creationId xmlns:a16="http://schemas.microsoft.com/office/drawing/2014/main" id="{7589240B-26BC-45BE-A858-3DF47A3922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8" name="Round Diagonal Corner Rectangle 6">
            <a:extLst>
              <a:ext uri="{FF2B5EF4-FFF2-40B4-BE49-F238E27FC236}">
                <a16:creationId xmlns:a16="http://schemas.microsoft.com/office/drawing/2014/main" id="{81E18780-A505-4639-9939-E204348C7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598" y="643466"/>
            <a:ext cx="8168085" cy="5571067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D9A0A33-8FE3-452E-96D1-EC087C13B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528" y="966256"/>
            <a:ext cx="7428224" cy="493977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3AF5BEB-584E-4DC2-823B-8DBF0F133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7240" y="6217920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754ED01-E2A0-4C1E-8E21-014B99041579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A5CF02F7-2FFC-4D24-AAF7-2B35D610AFF2}"/>
              </a:ext>
            </a:extLst>
          </p:cNvPr>
          <p:cNvSpPr txBox="1"/>
          <p:nvPr/>
        </p:nvSpPr>
        <p:spPr>
          <a:xfrm>
            <a:off x="2088615" y="-14213"/>
            <a:ext cx="47948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chemeClr val="bg1"/>
                </a:solidFill>
              </a:rPr>
              <a:t>Ingresar al sistema</a:t>
            </a:r>
          </a:p>
        </p:txBody>
      </p:sp>
    </p:spTree>
    <p:extLst>
      <p:ext uri="{BB962C8B-B14F-4D97-AF65-F5344CB8AC3E}">
        <p14:creationId xmlns:p14="http://schemas.microsoft.com/office/powerpoint/2010/main" val="2647339825"/>
      </p:ext>
    </p:extLst>
  </p:cSld>
  <p:clrMapOvr>
    <a:masterClrMapping/>
  </p:clrMapOvr>
  <p:transition spd="slow" advClick="0" advTm="20000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icture 2">
            <a:extLst>
              <a:ext uri="{FF2B5EF4-FFF2-40B4-BE49-F238E27FC236}">
                <a16:creationId xmlns:a16="http://schemas.microsoft.com/office/drawing/2014/main" id="{EA8ADA9F-99E3-4964-8962-1118D1439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1" name="Group 160">
            <a:extLst>
              <a:ext uri="{FF2B5EF4-FFF2-40B4-BE49-F238E27FC236}">
                <a16:creationId xmlns:a16="http://schemas.microsoft.com/office/drawing/2014/main" id="{366C3164-AA9F-47E3-913A-4F002BC0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5" y="0"/>
            <a:ext cx="9040414" cy="6858001"/>
            <a:chOff x="-14288" y="0"/>
            <a:chExt cx="12053888" cy="6858001"/>
          </a:xfrm>
        </p:grpSpPr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23FFBAC2-26D2-48B6-B2AA-34AEA0E79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4" name="Rectangle 5">
                <a:extLst>
                  <a:ext uri="{FF2B5EF4-FFF2-40B4-BE49-F238E27FC236}">
                    <a16:creationId xmlns:a16="http://schemas.microsoft.com/office/drawing/2014/main" id="{9B164BCB-27D3-4B8C-AC13-0A6F46108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75" name="Freeform 6">
                <a:extLst>
                  <a:ext uri="{FF2B5EF4-FFF2-40B4-BE49-F238E27FC236}">
                    <a16:creationId xmlns:a16="http://schemas.microsoft.com/office/drawing/2014/main" id="{10B247BE-F4A2-4259-9B20-FB9A555D2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6" name="Freeform 7">
                <a:extLst>
                  <a:ext uri="{FF2B5EF4-FFF2-40B4-BE49-F238E27FC236}">
                    <a16:creationId xmlns:a16="http://schemas.microsoft.com/office/drawing/2014/main" id="{39322C5A-DB6D-4B28-8C1C-1B1E8967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7" name="Freeform 8">
                <a:extLst>
                  <a:ext uri="{FF2B5EF4-FFF2-40B4-BE49-F238E27FC236}">
                    <a16:creationId xmlns:a16="http://schemas.microsoft.com/office/drawing/2014/main" id="{67009B08-E345-4516-96EC-ED0AB1F30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8" name="Freeform 9">
                <a:extLst>
                  <a:ext uri="{FF2B5EF4-FFF2-40B4-BE49-F238E27FC236}">
                    <a16:creationId xmlns:a16="http://schemas.microsoft.com/office/drawing/2014/main" id="{DFE2793C-165C-4635-A26E-C569C8E0C5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9" name="Freeform 10">
                <a:extLst>
                  <a:ext uri="{FF2B5EF4-FFF2-40B4-BE49-F238E27FC236}">
                    <a16:creationId xmlns:a16="http://schemas.microsoft.com/office/drawing/2014/main" id="{ECDFEF2C-7B0A-41A1-BB61-C92CB3E3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0" name="Freeform 11">
                <a:extLst>
                  <a:ext uri="{FF2B5EF4-FFF2-40B4-BE49-F238E27FC236}">
                    <a16:creationId xmlns:a16="http://schemas.microsoft.com/office/drawing/2014/main" id="{0012A396-1946-4B40-AA39-0790157CE9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1" name="Freeform 12">
                <a:extLst>
                  <a:ext uri="{FF2B5EF4-FFF2-40B4-BE49-F238E27FC236}">
                    <a16:creationId xmlns:a16="http://schemas.microsoft.com/office/drawing/2014/main" id="{CD6C6024-F73D-4991-97B9-BE53FF24E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2" name="Freeform 13">
                <a:extLst>
                  <a:ext uri="{FF2B5EF4-FFF2-40B4-BE49-F238E27FC236}">
                    <a16:creationId xmlns:a16="http://schemas.microsoft.com/office/drawing/2014/main" id="{5977EDD1-3D10-43FA-B800-7A7C8112B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3" name="Freeform 14">
                <a:extLst>
                  <a:ext uri="{FF2B5EF4-FFF2-40B4-BE49-F238E27FC236}">
                    <a16:creationId xmlns:a16="http://schemas.microsoft.com/office/drawing/2014/main" id="{D37988CF-9FC6-48F5-82F8-D2EB0178A3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4" name="Freeform 15">
                <a:extLst>
                  <a:ext uri="{FF2B5EF4-FFF2-40B4-BE49-F238E27FC236}">
                    <a16:creationId xmlns:a16="http://schemas.microsoft.com/office/drawing/2014/main" id="{EC5BB05B-491C-414A-91C3-B1CAB785A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5" name="Line 16">
                <a:extLst>
                  <a:ext uri="{FF2B5EF4-FFF2-40B4-BE49-F238E27FC236}">
                    <a16:creationId xmlns:a16="http://schemas.microsoft.com/office/drawing/2014/main" id="{F3180CB6-F8D2-4596-B6CB-F9CEF5D38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86" name="Freeform 17">
                <a:extLst>
                  <a:ext uri="{FF2B5EF4-FFF2-40B4-BE49-F238E27FC236}">
                    <a16:creationId xmlns:a16="http://schemas.microsoft.com/office/drawing/2014/main" id="{DF338DD3-80F8-4F68-AC7C-361ABF2A9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7" name="Freeform 18">
                <a:extLst>
                  <a:ext uri="{FF2B5EF4-FFF2-40B4-BE49-F238E27FC236}">
                    <a16:creationId xmlns:a16="http://schemas.microsoft.com/office/drawing/2014/main" id="{9666E4DB-B855-4A4E-BB50-1880738C11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8" name="Freeform 19">
                <a:extLst>
                  <a:ext uri="{FF2B5EF4-FFF2-40B4-BE49-F238E27FC236}">
                    <a16:creationId xmlns:a16="http://schemas.microsoft.com/office/drawing/2014/main" id="{F570FD9C-B435-4EF1-962C-621F1261A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9" name="Freeform 20">
                <a:extLst>
                  <a:ext uri="{FF2B5EF4-FFF2-40B4-BE49-F238E27FC236}">
                    <a16:creationId xmlns:a16="http://schemas.microsoft.com/office/drawing/2014/main" id="{E236AF0B-3BDC-43C3-8FFC-2A94121E94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0" name="Rectangle 21">
                <a:extLst>
                  <a:ext uri="{FF2B5EF4-FFF2-40B4-BE49-F238E27FC236}">
                    <a16:creationId xmlns:a16="http://schemas.microsoft.com/office/drawing/2014/main" id="{3BA2C208-5097-4497-AA2C-ADDDAB48B6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91" name="Freeform 22">
                <a:extLst>
                  <a:ext uri="{FF2B5EF4-FFF2-40B4-BE49-F238E27FC236}">
                    <a16:creationId xmlns:a16="http://schemas.microsoft.com/office/drawing/2014/main" id="{6A45DD96-8D07-43CA-B036-6FDA880A1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2" name="Freeform 23">
                <a:extLst>
                  <a:ext uri="{FF2B5EF4-FFF2-40B4-BE49-F238E27FC236}">
                    <a16:creationId xmlns:a16="http://schemas.microsoft.com/office/drawing/2014/main" id="{AF7F7CBB-E154-4CD5-9ED0-D5DDC1DFEA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3" name="Freeform 24">
                <a:extLst>
                  <a:ext uri="{FF2B5EF4-FFF2-40B4-BE49-F238E27FC236}">
                    <a16:creationId xmlns:a16="http://schemas.microsoft.com/office/drawing/2014/main" id="{EFF4AB16-41DD-4877-8C28-ED78F4CA7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4" name="Freeform 25">
                <a:extLst>
                  <a:ext uri="{FF2B5EF4-FFF2-40B4-BE49-F238E27FC236}">
                    <a16:creationId xmlns:a16="http://schemas.microsoft.com/office/drawing/2014/main" id="{30BCBD5D-92EB-487E-B1D0-F9000D45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5" name="Freeform 26">
                <a:extLst>
                  <a:ext uri="{FF2B5EF4-FFF2-40B4-BE49-F238E27FC236}">
                    <a16:creationId xmlns:a16="http://schemas.microsoft.com/office/drawing/2014/main" id="{DA07BDB8-9827-4EBF-9B99-6C503EA0BC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6" name="Freeform 27">
                <a:extLst>
                  <a:ext uri="{FF2B5EF4-FFF2-40B4-BE49-F238E27FC236}">
                    <a16:creationId xmlns:a16="http://schemas.microsoft.com/office/drawing/2014/main" id="{7F41FB05-1B3F-450A-A1A7-8C8BD182A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7" name="Freeform 28">
                <a:extLst>
                  <a:ext uri="{FF2B5EF4-FFF2-40B4-BE49-F238E27FC236}">
                    <a16:creationId xmlns:a16="http://schemas.microsoft.com/office/drawing/2014/main" id="{0629E219-1F32-41C1-B921-05E456117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8" name="Freeform 29">
                <a:extLst>
                  <a:ext uri="{FF2B5EF4-FFF2-40B4-BE49-F238E27FC236}">
                    <a16:creationId xmlns:a16="http://schemas.microsoft.com/office/drawing/2014/main" id="{8081FB28-486E-4C09-9D15-0B2657B56F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9" name="Freeform 30">
                <a:extLst>
                  <a:ext uri="{FF2B5EF4-FFF2-40B4-BE49-F238E27FC236}">
                    <a16:creationId xmlns:a16="http://schemas.microsoft.com/office/drawing/2014/main" id="{CB547EFB-F29D-4336-9644-0AE7A94EA4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0" name="Freeform 31">
                <a:extLst>
                  <a:ext uri="{FF2B5EF4-FFF2-40B4-BE49-F238E27FC236}">
                    <a16:creationId xmlns:a16="http://schemas.microsoft.com/office/drawing/2014/main" id="{BB2793F4-FAD7-459A-BC46-06BB1D4FA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FC01589C-0235-4B21-B264-777746D4D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4" name="Freeform 32">
                <a:extLst>
                  <a:ext uri="{FF2B5EF4-FFF2-40B4-BE49-F238E27FC236}">
                    <a16:creationId xmlns:a16="http://schemas.microsoft.com/office/drawing/2014/main" id="{678F5669-8CE7-445E-8D54-49C5E2013B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5" name="Freeform 33">
                <a:extLst>
                  <a:ext uri="{FF2B5EF4-FFF2-40B4-BE49-F238E27FC236}">
                    <a16:creationId xmlns:a16="http://schemas.microsoft.com/office/drawing/2014/main" id="{E93A3F8E-D876-485E-9EDC-43E315DE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6" name="Freeform 34">
                <a:extLst>
                  <a:ext uri="{FF2B5EF4-FFF2-40B4-BE49-F238E27FC236}">
                    <a16:creationId xmlns:a16="http://schemas.microsoft.com/office/drawing/2014/main" id="{B4F848A6-931A-4CC9-9B29-C7A9CEA3A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7" name="Freeform 35">
                <a:extLst>
                  <a:ext uri="{FF2B5EF4-FFF2-40B4-BE49-F238E27FC236}">
                    <a16:creationId xmlns:a16="http://schemas.microsoft.com/office/drawing/2014/main" id="{5C4204D4-6782-4DB1-8FF8-86CC698AF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8" name="Freeform 36">
                <a:extLst>
                  <a:ext uri="{FF2B5EF4-FFF2-40B4-BE49-F238E27FC236}">
                    <a16:creationId xmlns:a16="http://schemas.microsoft.com/office/drawing/2014/main" id="{3907C583-5764-43DC-8AF9-992D3472F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9" name="Freeform 37">
                <a:extLst>
                  <a:ext uri="{FF2B5EF4-FFF2-40B4-BE49-F238E27FC236}">
                    <a16:creationId xmlns:a16="http://schemas.microsoft.com/office/drawing/2014/main" id="{56CE3D6E-1121-4EF2-9DFB-7F3937FCC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0" name="Freeform 38">
                <a:extLst>
                  <a:ext uri="{FF2B5EF4-FFF2-40B4-BE49-F238E27FC236}">
                    <a16:creationId xmlns:a16="http://schemas.microsoft.com/office/drawing/2014/main" id="{3AEB7245-E197-4AE5-BCFC-7821E49EFE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1" name="Freeform 39">
                <a:extLst>
                  <a:ext uri="{FF2B5EF4-FFF2-40B4-BE49-F238E27FC236}">
                    <a16:creationId xmlns:a16="http://schemas.microsoft.com/office/drawing/2014/main" id="{801E9C76-F4FB-4C4D-9350-B526F294E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2" name="Freeform 40">
                <a:extLst>
                  <a:ext uri="{FF2B5EF4-FFF2-40B4-BE49-F238E27FC236}">
                    <a16:creationId xmlns:a16="http://schemas.microsoft.com/office/drawing/2014/main" id="{F9C0C5DE-6C8C-4CD0-9C91-6A132A06DA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3" name="Rectangle 41">
                <a:extLst>
                  <a:ext uri="{FF2B5EF4-FFF2-40B4-BE49-F238E27FC236}">
                    <a16:creationId xmlns:a16="http://schemas.microsoft.com/office/drawing/2014/main" id="{955A7039-8B66-4CF0-8048-0AD0F4A5B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202" name="Picture 2">
            <a:extLst>
              <a:ext uri="{FF2B5EF4-FFF2-40B4-BE49-F238E27FC236}">
                <a16:creationId xmlns:a16="http://schemas.microsoft.com/office/drawing/2014/main" id="{43BCD4D4-0FCB-418E-9D58-033B2DB41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204" name="Rectangle 203">
            <a:extLst>
              <a:ext uri="{FF2B5EF4-FFF2-40B4-BE49-F238E27FC236}">
                <a16:creationId xmlns:a16="http://schemas.microsoft.com/office/drawing/2014/main" id="{BC3E363D-4793-4E9B-88F5-58007346C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6" name="Picture 2">
            <a:extLst>
              <a:ext uri="{FF2B5EF4-FFF2-40B4-BE49-F238E27FC236}">
                <a16:creationId xmlns:a16="http://schemas.microsoft.com/office/drawing/2014/main" id="{AA3F2319-3466-4D84-ABE4-77BC773F3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EFE5AF5-B7AC-47BC-B6EA-265C13EF8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7240" y="6217920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754ED01-E2A0-4C1E-8E21-014B99041579}" type="slidenum">
              <a:rPr lang="en-US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201" name="CuadroTexto 200">
            <a:extLst>
              <a:ext uri="{FF2B5EF4-FFF2-40B4-BE49-F238E27FC236}">
                <a16:creationId xmlns:a16="http://schemas.microsoft.com/office/drawing/2014/main" id="{F9B049D9-6338-4927-9277-E4DD1ACA5E93}"/>
              </a:ext>
            </a:extLst>
          </p:cNvPr>
          <p:cNvSpPr txBox="1"/>
          <p:nvPr/>
        </p:nvSpPr>
        <p:spPr>
          <a:xfrm>
            <a:off x="2088615" y="-14213"/>
            <a:ext cx="47948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chemeClr val="bg1"/>
                </a:solidFill>
              </a:rPr>
              <a:t>Buscar usuario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6E74EDB-8C8A-4B8B-8248-773D1C742F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546" y="609206"/>
            <a:ext cx="8830907" cy="563958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70545589"/>
      </p:ext>
    </p:extLst>
  </p:cSld>
  <p:clrMapOvr>
    <a:masterClrMapping/>
  </p:clrMapOvr>
  <p:transition spd="slow" advClick="0" advTm="20000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6EBD86-D3FA-41B8-86BB-0EFCD100A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Cadena de responsabilidad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53ED93C-A2C8-4B4D-9ED5-714C1C455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CBB2F90-CFB6-472E-9E3A-60FDBDBE2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316" y="1643460"/>
            <a:ext cx="6257925" cy="46934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843850"/>
      </p:ext>
    </p:extLst>
  </p:cSld>
  <p:clrMapOvr>
    <a:masterClrMapping/>
  </p:clrMapOvr>
  <p:transition spd="slow" advClick="0" advTm="20000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4002" cy="6858001"/>
            <a:chOff x="0" y="-1"/>
            <a:chExt cx="12192003" cy="6858001"/>
          </a:xfrm>
        </p:grpSpPr>
        <p:sp useBgFill="1">
          <p:nvSpPr>
            <p:cNvPr id="130" name="Rectangle 12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 descr="Lance La Gestión Del Ciclo Vital, El Proceso A Través Del Desarrollo Y El  Ciclo Vital Del Despliegue Ilustración del Vector - Ilustración de  operaciones, requisitos: 90479137">
            <a:extLst>
              <a:ext uri="{FF2B5EF4-FFF2-40B4-BE49-F238E27FC236}">
                <a16:creationId xmlns:a16="http://schemas.microsoft.com/office/drawing/2014/main" id="{70B379BF-8B14-457A-98AE-E7367D754C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99" b="22255"/>
          <a:stretch/>
        </p:blipFill>
        <p:spPr bwMode="auto">
          <a:xfrm>
            <a:off x="2708" y="10"/>
            <a:ext cx="914129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3" name="Group 132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4422" y="2235200"/>
            <a:ext cx="8236546" cy="2396067"/>
            <a:chOff x="605895" y="2235200"/>
            <a:chExt cx="10982062" cy="2396067"/>
          </a:xfrm>
        </p:grpSpPr>
        <p:sp>
          <p:nvSpPr>
            <p:cNvPr id="13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21DCDD0-0D1A-4420-93BD-E51F4934B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0" y="2328334"/>
            <a:ext cx="51435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Desarrollo y </a:t>
            </a:r>
            <a:r>
              <a:rPr lang="en-US" sz="4400" dirty="0" err="1"/>
              <a:t>despliegue</a:t>
            </a:r>
            <a:endParaRPr lang="en-US" sz="44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A8BAE94-1263-474E-BAE9-4DC540DB9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2683" y="5410199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2754ED01-E2A0-4C1E-8E21-014B99041579}" type="slidenum">
              <a:rPr lang="en-US" smtClean="0"/>
              <a:pPr defTabSz="914400"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348610"/>
      </p:ext>
    </p:extLst>
  </p:cSld>
  <p:clrMapOvr>
    <a:masterClrMapping/>
  </p:clrMapOvr>
  <p:transition spd="slow" advClick="0" advTm="5000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2">
            <a:extLst>
              <a:ext uri="{FF2B5EF4-FFF2-40B4-BE49-F238E27FC236}">
                <a16:creationId xmlns:a16="http://schemas.microsoft.com/office/drawing/2014/main" id="{5BD33659-8797-414B-BBDC-24F942329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F810FE48-5F0C-4E97-BD7F-FDE128D85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7" name="Rectangle 5">
              <a:extLst>
                <a:ext uri="{FF2B5EF4-FFF2-40B4-BE49-F238E27FC236}">
                  <a16:creationId xmlns:a16="http://schemas.microsoft.com/office/drawing/2014/main" id="{9E9C04BA-ABF7-4D41-9977-2AC221BD4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6">
              <a:extLst>
                <a:ext uri="{FF2B5EF4-FFF2-40B4-BE49-F238E27FC236}">
                  <a16:creationId xmlns:a16="http://schemas.microsoft.com/office/drawing/2014/main" id="{56AF6CAB-66FF-4AA8-8332-92421FA16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7">
              <a:extLst>
                <a:ext uri="{FF2B5EF4-FFF2-40B4-BE49-F238E27FC236}">
                  <a16:creationId xmlns:a16="http://schemas.microsoft.com/office/drawing/2014/main" id="{2A7D0399-D212-4CE1-A9C0-9B98A2F0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Rectangle 8">
              <a:extLst>
                <a:ext uri="{FF2B5EF4-FFF2-40B4-BE49-F238E27FC236}">
                  <a16:creationId xmlns:a16="http://schemas.microsoft.com/office/drawing/2014/main" id="{18DF3D3C-1A48-496B-B941-76DF67EA7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1" name="Freeform 9">
              <a:extLst>
                <a:ext uri="{FF2B5EF4-FFF2-40B4-BE49-F238E27FC236}">
                  <a16:creationId xmlns:a16="http://schemas.microsoft.com/office/drawing/2014/main" id="{913F4BC7-7179-4E16-9FD6-A32BC13A0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0">
              <a:extLst>
                <a:ext uri="{FF2B5EF4-FFF2-40B4-BE49-F238E27FC236}">
                  <a16:creationId xmlns:a16="http://schemas.microsoft.com/office/drawing/2014/main" id="{509355FA-2026-4EBE-8C72-9B94B1F1B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1">
              <a:extLst>
                <a:ext uri="{FF2B5EF4-FFF2-40B4-BE49-F238E27FC236}">
                  <a16:creationId xmlns:a16="http://schemas.microsoft.com/office/drawing/2014/main" id="{CDD190A1-6E3E-4C34-A19B-A52C6D317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2">
              <a:extLst>
                <a:ext uri="{FF2B5EF4-FFF2-40B4-BE49-F238E27FC236}">
                  <a16:creationId xmlns:a16="http://schemas.microsoft.com/office/drawing/2014/main" id="{D5BA1962-F2E3-4CA2-BE44-53381D18F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3">
              <a:extLst>
                <a:ext uri="{FF2B5EF4-FFF2-40B4-BE49-F238E27FC236}">
                  <a16:creationId xmlns:a16="http://schemas.microsoft.com/office/drawing/2014/main" id="{C2FA9E59-0DE1-449C-8D17-1475D5CC7E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4">
              <a:extLst>
                <a:ext uri="{FF2B5EF4-FFF2-40B4-BE49-F238E27FC236}">
                  <a16:creationId xmlns:a16="http://schemas.microsoft.com/office/drawing/2014/main" id="{F1582807-3DE3-42F1-9941-728273E08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5">
              <a:extLst>
                <a:ext uri="{FF2B5EF4-FFF2-40B4-BE49-F238E27FC236}">
                  <a16:creationId xmlns:a16="http://schemas.microsoft.com/office/drawing/2014/main" id="{6C574FB1-69C5-49C2-A1C4-2A6590BF4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D4175D29-82CB-41CD-9E0F-17524FB02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7">
              <a:extLst>
                <a:ext uri="{FF2B5EF4-FFF2-40B4-BE49-F238E27FC236}">
                  <a16:creationId xmlns:a16="http://schemas.microsoft.com/office/drawing/2014/main" id="{9893387B-BD94-47D2-80DC-B9ADB6BD9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8">
              <a:extLst>
                <a:ext uri="{FF2B5EF4-FFF2-40B4-BE49-F238E27FC236}">
                  <a16:creationId xmlns:a16="http://schemas.microsoft.com/office/drawing/2014/main" id="{BC2223CF-E8B9-48C3-8E70-7B38DBE2A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9">
              <a:extLst>
                <a:ext uri="{FF2B5EF4-FFF2-40B4-BE49-F238E27FC236}">
                  <a16:creationId xmlns:a16="http://schemas.microsoft.com/office/drawing/2014/main" id="{CB660EF5-7021-48D0-B131-DA22FAF8D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0">
              <a:extLst>
                <a:ext uri="{FF2B5EF4-FFF2-40B4-BE49-F238E27FC236}">
                  <a16:creationId xmlns:a16="http://schemas.microsoft.com/office/drawing/2014/main" id="{7A02052F-7B58-4423-9CBA-27D8D838A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1">
              <a:extLst>
                <a:ext uri="{FF2B5EF4-FFF2-40B4-BE49-F238E27FC236}">
                  <a16:creationId xmlns:a16="http://schemas.microsoft.com/office/drawing/2014/main" id="{42231171-7F2B-4B11-B34A-D98DB4143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2">
              <a:extLst>
                <a:ext uri="{FF2B5EF4-FFF2-40B4-BE49-F238E27FC236}">
                  <a16:creationId xmlns:a16="http://schemas.microsoft.com/office/drawing/2014/main" id="{AED192E7-1105-4649-8D4D-C86FFEDF6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3">
              <a:extLst>
                <a:ext uri="{FF2B5EF4-FFF2-40B4-BE49-F238E27FC236}">
                  <a16:creationId xmlns:a16="http://schemas.microsoft.com/office/drawing/2014/main" id="{8BA48BFE-2223-4E9C-A0EE-DE11843C3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4">
              <a:extLst>
                <a:ext uri="{FF2B5EF4-FFF2-40B4-BE49-F238E27FC236}">
                  <a16:creationId xmlns:a16="http://schemas.microsoft.com/office/drawing/2014/main" id="{B3FB57C9-C83B-4ADC-8E93-312492D43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5">
              <a:extLst>
                <a:ext uri="{FF2B5EF4-FFF2-40B4-BE49-F238E27FC236}">
                  <a16:creationId xmlns:a16="http://schemas.microsoft.com/office/drawing/2014/main" id="{AF6405A6-6E98-40DD-945A-E6D969231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6">
              <a:extLst>
                <a:ext uri="{FF2B5EF4-FFF2-40B4-BE49-F238E27FC236}">
                  <a16:creationId xmlns:a16="http://schemas.microsoft.com/office/drawing/2014/main" id="{2D181A4A-23A5-4683-9F05-61228AD26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7">
              <a:extLst>
                <a:ext uri="{FF2B5EF4-FFF2-40B4-BE49-F238E27FC236}">
                  <a16:creationId xmlns:a16="http://schemas.microsoft.com/office/drawing/2014/main" id="{201ABEF6-F58B-46EC-85FB-228E60962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8">
              <a:extLst>
                <a:ext uri="{FF2B5EF4-FFF2-40B4-BE49-F238E27FC236}">
                  <a16:creationId xmlns:a16="http://schemas.microsoft.com/office/drawing/2014/main" id="{D6EBECB6-1B5C-43E5-84BF-8D5385C03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9">
              <a:extLst>
                <a:ext uri="{FF2B5EF4-FFF2-40B4-BE49-F238E27FC236}">
                  <a16:creationId xmlns:a16="http://schemas.microsoft.com/office/drawing/2014/main" id="{6D5B4EBF-EF44-4914-AE66-247EF3D35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0">
              <a:extLst>
                <a:ext uri="{FF2B5EF4-FFF2-40B4-BE49-F238E27FC236}">
                  <a16:creationId xmlns:a16="http://schemas.microsoft.com/office/drawing/2014/main" id="{43593E76-10EF-45B3-86EB-CA59047CC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1">
              <a:extLst>
                <a:ext uri="{FF2B5EF4-FFF2-40B4-BE49-F238E27FC236}">
                  <a16:creationId xmlns:a16="http://schemas.microsoft.com/office/drawing/2014/main" id="{FC3720B0-AA35-49D1-B5A6-9215D0138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2">
              <a:extLst>
                <a:ext uri="{FF2B5EF4-FFF2-40B4-BE49-F238E27FC236}">
                  <a16:creationId xmlns:a16="http://schemas.microsoft.com/office/drawing/2014/main" id="{EEE267FA-B493-44EE-B372-8CB3A0450D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Rectangle 33">
              <a:extLst>
                <a:ext uri="{FF2B5EF4-FFF2-40B4-BE49-F238E27FC236}">
                  <a16:creationId xmlns:a16="http://schemas.microsoft.com/office/drawing/2014/main" id="{3DA75F6F-8EDF-4DF8-89BF-9C1137D17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34">
              <a:extLst>
                <a:ext uri="{FF2B5EF4-FFF2-40B4-BE49-F238E27FC236}">
                  <a16:creationId xmlns:a16="http://schemas.microsoft.com/office/drawing/2014/main" id="{5BEEC465-A6AB-47E5-8FB5-DCA91F165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5">
              <a:extLst>
                <a:ext uri="{FF2B5EF4-FFF2-40B4-BE49-F238E27FC236}">
                  <a16:creationId xmlns:a16="http://schemas.microsoft.com/office/drawing/2014/main" id="{89B9E785-F9F2-4951-8158-002B55126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6">
              <a:extLst>
                <a:ext uri="{FF2B5EF4-FFF2-40B4-BE49-F238E27FC236}">
                  <a16:creationId xmlns:a16="http://schemas.microsoft.com/office/drawing/2014/main" id="{E1F4058F-C686-4BF1-9DE9-C917CAB90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7">
              <a:extLst>
                <a:ext uri="{FF2B5EF4-FFF2-40B4-BE49-F238E27FC236}">
                  <a16:creationId xmlns:a16="http://schemas.microsoft.com/office/drawing/2014/main" id="{F1337D0C-63AE-4024-A976-139287761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8">
              <a:extLst>
                <a:ext uri="{FF2B5EF4-FFF2-40B4-BE49-F238E27FC236}">
                  <a16:creationId xmlns:a16="http://schemas.microsoft.com/office/drawing/2014/main" id="{7F12E32F-60F1-4DA3-A0B8-05E6AF31D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9">
              <a:extLst>
                <a:ext uri="{FF2B5EF4-FFF2-40B4-BE49-F238E27FC236}">
                  <a16:creationId xmlns:a16="http://schemas.microsoft.com/office/drawing/2014/main" id="{7CC92CAE-5F95-49A9-B9F9-94A1DEE98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0">
              <a:extLst>
                <a:ext uri="{FF2B5EF4-FFF2-40B4-BE49-F238E27FC236}">
                  <a16:creationId xmlns:a16="http://schemas.microsoft.com/office/drawing/2014/main" id="{610BE2B0-1D02-4099-9DD8-339F22FEE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1">
              <a:extLst>
                <a:ext uri="{FF2B5EF4-FFF2-40B4-BE49-F238E27FC236}">
                  <a16:creationId xmlns:a16="http://schemas.microsoft.com/office/drawing/2014/main" id="{E10409A3-2BB1-41E7-90AE-3D296FC1F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2">
              <a:extLst>
                <a:ext uri="{FF2B5EF4-FFF2-40B4-BE49-F238E27FC236}">
                  <a16:creationId xmlns:a16="http://schemas.microsoft.com/office/drawing/2014/main" id="{F8F8E99E-F806-4235-ADFB-25B49D4A8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3">
              <a:extLst>
                <a:ext uri="{FF2B5EF4-FFF2-40B4-BE49-F238E27FC236}">
                  <a16:creationId xmlns:a16="http://schemas.microsoft.com/office/drawing/2014/main" id="{3C4715E6-9985-446B-ADB4-B82272988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4">
              <a:extLst>
                <a:ext uri="{FF2B5EF4-FFF2-40B4-BE49-F238E27FC236}">
                  <a16:creationId xmlns:a16="http://schemas.microsoft.com/office/drawing/2014/main" id="{071C6B3A-09E9-4DEC-ADEE-FA919B782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Rectangle 45">
              <a:extLst>
                <a:ext uri="{FF2B5EF4-FFF2-40B4-BE49-F238E27FC236}">
                  <a16:creationId xmlns:a16="http://schemas.microsoft.com/office/drawing/2014/main" id="{DE1E82C9-0A74-451A-A063-6818E33B0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8" name="Freeform 46">
              <a:extLst>
                <a:ext uri="{FF2B5EF4-FFF2-40B4-BE49-F238E27FC236}">
                  <a16:creationId xmlns:a16="http://schemas.microsoft.com/office/drawing/2014/main" id="{F3662B80-5B88-475B-89A9-8E6AFBDCA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7">
              <a:extLst>
                <a:ext uri="{FF2B5EF4-FFF2-40B4-BE49-F238E27FC236}">
                  <a16:creationId xmlns:a16="http://schemas.microsoft.com/office/drawing/2014/main" id="{ECA55A40-ECA9-4F56-9D04-8C68C1910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8">
              <a:extLst>
                <a:ext uri="{FF2B5EF4-FFF2-40B4-BE49-F238E27FC236}">
                  <a16:creationId xmlns:a16="http://schemas.microsoft.com/office/drawing/2014/main" id="{D1CED64C-F0D9-4EA6-B88B-E4795F81D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9">
              <a:extLst>
                <a:ext uri="{FF2B5EF4-FFF2-40B4-BE49-F238E27FC236}">
                  <a16:creationId xmlns:a16="http://schemas.microsoft.com/office/drawing/2014/main" id="{4641FE6D-04B5-4BBE-B700-E3A0C057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0">
              <a:extLst>
                <a:ext uri="{FF2B5EF4-FFF2-40B4-BE49-F238E27FC236}">
                  <a16:creationId xmlns:a16="http://schemas.microsoft.com/office/drawing/2014/main" id="{1426A56A-D27A-4C9A-A74C-5A73E5AD6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1">
              <a:extLst>
                <a:ext uri="{FF2B5EF4-FFF2-40B4-BE49-F238E27FC236}">
                  <a16:creationId xmlns:a16="http://schemas.microsoft.com/office/drawing/2014/main" id="{0D2887A6-6597-4932-AEA0-A1B3C719B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2">
              <a:extLst>
                <a:ext uri="{FF2B5EF4-FFF2-40B4-BE49-F238E27FC236}">
                  <a16:creationId xmlns:a16="http://schemas.microsoft.com/office/drawing/2014/main" id="{32CCC3DB-409A-48A3-A79A-2E37A9603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3">
              <a:extLst>
                <a:ext uri="{FF2B5EF4-FFF2-40B4-BE49-F238E27FC236}">
                  <a16:creationId xmlns:a16="http://schemas.microsoft.com/office/drawing/2014/main" id="{1C2C9C8A-AD45-4AA6-817C-3010FCF20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4">
              <a:extLst>
                <a:ext uri="{FF2B5EF4-FFF2-40B4-BE49-F238E27FC236}">
                  <a16:creationId xmlns:a16="http://schemas.microsoft.com/office/drawing/2014/main" id="{BD8D346A-C641-4BD2-B5AE-C48CC6A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5">
              <a:extLst>
                <a:ext uri="{FF2B5EF4-FFF2-40B4-BE49-F238E27FC236}">
                  <a16:creationId xmlns:a16="http://schemas.microsoft.com/office/drawing/2014/main" id="{6BD8EEEB-07A6-4582-9E40-4AA094FED4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6">
              <a:extLst>
                <a:ext uri="{FF2B5EF4-FFF2-40B4-BE49-F238E27FC236}">
                  <a16:creationId xmlns:a16="http://schemas.microsoft.com/office/drawing/2014/main" id="{9E6A63A8-37FA-425D-86BE-BF9A568AF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7">
              <a:extLst>
                <a:ext uri="{FF2B5EF4-FFF2-40B4-BE49-F238E27FC236}">
                  <a16:creationId xmlns:a16="http://schemas.microsoft.com/office/drawing/2014/main" id="{3F5FAEF2-49E0-4F5C-A6D4-26C2FE15F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8">
              <a:extLst>
                <a:ext uri="{FF2B5EF4-FFF2-40B4-BE49-F238E27FC236}">
                  <a16:creationId xmlns:a16="http://schemas.microsoft.com/office/drawing/2014/main" id="{BF106702-ED0E-4145-BF3A-08F15BCC2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>
          <a:xfrm>
            <a:off x="6043047" y="1113282"/>
            <a:ext cx="2617177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noProof="0"/>
              <a:t>Modelo de implementacion</a:t>
            </a:r>
          </a:p>
        </p:txBody>
      </p:sp>
      <p:sp>
        <p:nvSpPr>
          <p:cNvPr id="132" name="Round Diagonal Corner Rectangle 6">
            <a:extLst>
              <a:ext uri="{FF2B5EF4-FFF2-40B4-BE49-F238E27FC236}">
                <a16:creationId xmlns:a16="http://schemas.microsoft.com/office/drawing/2014/main" id="{EABB84BE-0963-460C-A606-595C4DAFF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211" y="808057"/>
            <a:ext cx="506434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Testing Play Framework with H2 in-memory database">
            <a:extLst>
              <a:ext uri="{FF2B5EF4-FFF2-40B4-BE49-F238E27FC236}">
                <a16:creationId xmlns:a16="http://schemas.microsoft.com/office/drawing/2014/main" id="{35C2166F-79E1-48D8-B7A6-7629B7B2F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9241" y="2033720"/>
            <a:ext cx="2230746" cy="27830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9C66F73-512E-4568-B7C7-5EBA186942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2781" y="1352504"/>
            <a:ext cx="2366488" cy="1884514"/>
          </a:xfrm>
          <a:prstGeom prst="rect">
            <a:avLst/>
          </a:prstGeom>
        </p:spPr>
      </p:pic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92FE6DB9-A659-4A27-914E-9AD76F5944D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2" r="16394" b="3423"/>
          <a:stretch/>
        </p:blipFill>
        <p:spPr>
          <a:xfrm>
            <a:off x="3354478" y="3505688"/>
            <a:ext cx="1907352" cy="22082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BAFE92F-CBD2-C54C-AF91-435D6541E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2683" y="6309360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754ED01-E2A0-4C1E-8E21-014B99041579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93E065A0-414D-4312-96B3-8FBF4B615ADC}"/>
              </a:ext>
            </a:extLst>
          </p:cNvPr>
          <p:cNvSpPr/>
          <p:nvPr/>
        </p:nvSpPr>
        <p:spPr>
          <a:xfrm>
            <a:off x="1232310" y="2066925"/>
            <a:ext cx="1381821" cy="4905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SAHPAR</a:t>
            </a:r>
          </a:p>
        </p:txBody>
      </p:sp>
    </p:spTree>
    <p:extLst>
      <p:ext uri="{BB962C8B-B14F-4D97-AF65-F5344CB8AC3E}">
        <p14:creationId xmlns:p14="http://schemas.microsoft.com/office/powerpoint/2010/main" val="1051367934"/>
      </p:ext>
    </p:extLst>
  </p:cSld>
  <p:clrMapOvr>
    <a:masterClrMapping/>
  </p:clrMapOvr>
  <p:transition spd="slow" advClick="0" advTm="20000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>
          <a:xfrm>
            <a:off x="856059" y="0"/>
            <a:ext cx="7429499" cy="1478570"/>
          </a:xfrm>
        </p:spPr>
        <p:txBody>
          <a:bodyPr/>
          <a:lstStyle/>
          <a:p>
            <a:r>
              <a:rPr lang="en-US" noProof="0" dirty="0" err="1"/>
              <a:t>despliegue</a:t>
            </a:r>
            <a:endParaRPr lang="en-U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BAFE92F-CBD2-C54C-AF91-435D6541E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AC334C93-62CD-456A-A98D-701D3E42F3B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656" y="1626842"/>
            <a:ext cx="6258687" cy="469401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20196416"/>
      </p:ext>
    </p:extLst>
  </p:cSld>
  <p:clrMapOvr>
    <a:masterClrMapping/>
  </p:clrMapOvr>
  <p:transition spd="slow" advClick="0" advTm="20000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3B7408-24EE-44A8-9E9F-EC7FDBB8C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y resultados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6C90FC-D582-4B91-BA2E-0BAFE9CFB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C347DD0-0EC4-497C-817D-2601A2C3AA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576" y="2028157"/>
            <a:ext cx="5681227" cy="38551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9575489"/>
      </p:ext>
    </p:extLst>
  </p:cSld>
  <p:clrMapOvr>
    <a:masterClrMapping/>
  </p:clrMapOvr>
  <p:transition spd="slow" advClick="0" advTm="20000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7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1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8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4002" cy="6858001"/>
            <a:chOff x="0" y="-1"/>
            <a:chExt cx="12192003" cy="6858001"/>
          </a:xfrm>
        </p:grpSpPr>
        <p:sp useBgFill="1">
          <p:nvSpPr>
            <p:cNvPr id="133" name="Rectangle 132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>
          <a:xfrm>
            <a:off x="6182797" y="256381"/>
            <a:ext cx="236717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noProof="0" dirty="0"/>
              <a:t>EL EQUIPO Y EL TRABAJO EN EQUIPO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914739" y="3602038"/>
            <a:ext cx="2868501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 dirty="0">
                <a:solidFill>
                  <a:schemeClr val="tx2"/>
                </a:solidFill>
              </a:rPr>
              <a:t>“Si </a:t>
            </a:r>
            <a:r>
              <a:rPr lang="es-ES" sz="2000" cap="all" dirty="0">
                <a:solidFill>
                  <a:schemeClr val="tx2"/>
                </a:solidFill>
              </a:rPr>
              <a:t>quieres</a:t>
            </a:r>
            <a:r>
              <a:rPr lang="en-US" sz="2000" cap="all" dirty="0">
                <a:solidFill>
                  <a:schemeClr val="tx2"/>
                </a:solidFill>
              </a:rPr>
              <a:t> </a:t>
            </a:r>
            <a:r>
              <a:rPr lang="es-ES" sz="2000" cap="all" dirty="0">
                <a:solidFill>
                  <a:schemeClr val="tx2"/>
                </a:solidFill>
              </a:rPr>
              <a:t>ir</a:t>
            </a:r>
            <a:r>
              <a:rPr lang="en-US" sz="2000" cap="all" dirty="0">
                <a:solidFill>
                  <a:schemeClr val="tx2"/>
                </a:solidFill>
              </a:rPr>
              <a:t> </a:t>
            </a:r>
            <a:r>
              <a:rPr lang="es-ES" sz="2000" cap="all" dirty="0">
                <a:solidFill>
                  <a:schemeClr val="tx2"/>
                </a:solidFill>
              </a:rPr>
              <a:t>rápido</a:t>
            </a:r>
            <a:r>
              <a:rPr lang="en-US" sz="2000" cap="all" dirty="0">
                <a:solidFill>
                  <a:schemeClr val="tx2"/>
                </a:solidFill>
              </a:rPr>
              <a:t>, </a:t>
            </a:r>
            <a:r>
              <a:rPr lang="es-ES" sz="2000" cap="all" dirty="0">
                <a:solidFill>
                  <a:schemeClr val="tx2"/>
                </a:solidFill>
              </a:rPr>
              <a:t>ve</a:t>
            </a:r>
            <a:r>
              <a:rPr lang="en-US" sz="2000" cap="all" dirty="0">
                <a:solidFill>
                  <a:schemeClr val="tx2"/>
                </a:solidFill>
              </a:rPr>
              <a:t> solo.</a:t>
            </a:r>
          </a:p>
          <a:p>
            <a:pPr marL="0" indent="0">
              <a:buNone/>
            </a:pPr>
            <a:r>
              <a:rPr lang="en-US" sz="2000" cap="all" dirty="0">
                <a:solidFill>
                  <a:schemeClr val="tx2"/>
                </a:solidFill>
              </a:rPr>
              <a:t>Si </a:t>
            </a:r>
            <a:r>
              <a:rPr lang="es-ES" sz="2000" cap="all" dirty="0">
                <a:solidFill>
                  <a:schemeClr val="tx2"/>
                </a:solidFill>
              </a:rPr>
              <a:t>quieres</a:t>
            </a:r>
            <a:r>
              <a:rPr lang="en-US" sz="2000" cap="all" dirty="0">
                <a:solidFill>
                  <a:schemeClr val="tx2"/>
                </a:solidFill>
              </a:rPr>
              <a:t> </a:t>
            </a:r>
            <a:r>
              <a:rPr lang="es-ES" sz="2000" cap="all" dirty="0">
                <a:solidFill>
                  <a:schemeClr val="tx2"/>
                </a:solidFill>
              </a:rPr>
              <a:t>ir</a:t>
            </a:r>
            <a:r>
              <a:rPr lang="en-US" sz="2000" cap="all" dirty="0">
                <a:solidFill>
                  <a:schemeClr val="tx2"/>
                </a:solidFill>
              </a:rPr>
              <a:t> </a:t>
            </a:r>
            <a:r>
              <a:rPr lang="es-ES" sz="2000" cap="all" dirty="0">
                <a:solidFill>
                  <a:schemeClr val="tx2"/>
                </a:solidFill>
              </a:rPr>
              <a:t>lejos</a:t>
            </a:r>
            <a:r>
              <a:rPr lang="en-US" sz="2000" cap="all" dirty="0">
                <a:solidFill>
                  <a:schemeClr val="tx2"/>
                </a:solidFill>
              </a:rPr>
              <a:t>, </a:t>
            </a:r>
            <a:r>
              <a:rPr lang="es-ES" sz="2000" cap="all" dirty="0">
                <a:solidFill>
                  <a:schemeClr val="tx2"/>
                </a:solidFill>
              </a:rPr>
              <a:t>ve</a:t>
            </a:r>
            <a:r>
              <a:rPr lang="en-US" sz="2000" cap="all" dirty="0">
                <a:solidFill>
                  <a:schemeClr val="tx2"/>
                </a:solidFill>
              </a:rPr>
              <a:t> en grupo”</a:t>
            </a:r>
          </a:p>
        </p:txBody>
      </p:sp>
      <p:pic>
        <p:nvPicPr>
          <p:cNvPr id="6150" name="Picture 6149">
            <a:extLst>
              <a:ext uri="{FF2B5EF4-FFF2-40B4-BE49-F238E27FC236}">
                <a16:creationId xmlns:a16="http://schemas.microsoft.com/office/drawing/2014/main" id="{F0959A91-536E-4233-8493-480604A8879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1" r="28301"/>
          <a:stretch/>
        </p:blipFill>
        <p:spPr>
          <a:xfrm>
            <a:off x="-4197" y="10"/>
            <a:ext cx="5668905" cy="6857990"/>
          </a:xfrm>
          <a:prstGeom prst="rect">
            <a:avLst/>
          </a:prstGeom>
        </p:spPr>
      </p:pic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37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6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8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828AB98-EBE8-F34F-B1A2-06E7751A4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47292" y="5410199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2754ED01-E2A0-4C1E-8E21-014B99041579}" type="slidenum">
              <a:rPr lang="en-US" smtClean="0"/>
              <a:pPr defTabSz="914400">
                <a:spcAft>
                  <a:spcPts val="600"/>
                </a:spcAft>
              </a:pPr>
              <a:t>18</a:t>
            </a:fld>
            <a:endParaRPr lang="en-US" dirty="0"/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523684" y="0"/>
            <a:ext cx="506016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93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853720266"/>
      </p:ext>
    </p:extLst>
  </p:cSld>
  <p:clrMapOvr>
    <a:masterClrMapping/>
  </p:clrMapOvr>
  <p:transition spd="slow" advClick="0" advTm="20000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/>
              <a:t>conclusiones</a:t>
            </a:r>
            <a:endParaRPr lang="en-U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9A84D80-A772-7042-B876-451762D8A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4098" name="Picture 2" descr="Cómo atraer y retener alumnos extranjeros">
            <a:extLst>
              <a:ext uri="{FF2B5EF4-FFF2-40B4-BE49-F238E27FC236}">
                <a16:creationId xmlns:a16="http://schemas.microsoft.com/office/drawing/2014/main" id="{519DCD12-C9BE-4E2B-91B5-4F3663AE3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54" y="1860876"/>
            <a:ext cx="3514025" cy="182961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arácter desarrollador de software. programador desarrolla ilustración de  código | Vector Premium">
            <a:extLst>
              <a:ext uri="{FF2B5EF4-FFF2-40B4-BE49-F238E27FC236}">
                <a16:creationId xmlns:a16="http://schemas.microsoft.com/office/drawing/2014/main" id="{25E63C57-C9EC-4D83-8EB5-7EDB227AD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0979" y="4119719"/>
            <a:ext cx="4072140" cy="16262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C754BA1-4396-46B7-A9D2-5C94658C207E}"/>
              </a:ext>
            </a:extLst>
          </p:cNvPr>
          <p:cNvSpPr txBox="1"/>
          <p:nvPr/>
        </p:nvSpPr>
        <p:spPr>
          <a:xfrm>
            <a:off x="3408764" y="1898519"/>
            <a:ext cx="44224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El conocimiento se adquiere en la practica.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Hacer las cosas desde 0 aumenta el valor de su resultado.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Pese a los altibajos, hay una gran satisfacción tras finalizar un proyecto.</a:t>
            </a:r>
          </a:p>
          <a:p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BA4D191-FE9E-4C74-8D0D-9F880FD9B5EA}"/>
              </a:ext>
            </a:extLst>
          </p:cNvPr>
          <p:cNvSpPr txBox="1"/>
          <p:nvPr/>
        </p:nvSpPr>
        <p:spPr>
          <a:xfrm>
            <a:off x="706170" y="4110273"/>
            <a:ext cx="27025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El trabajo en equipo es fundamental.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organización es una piedra angular en el desarrollo de proyectos.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Mas personas no nos hace mas eficientes.</a:t>
            </a:r>
          </a:p>
        </p:txBody>
      </p:sp>
    </p:spTree>
    <p:extLst>
      <p:ext uri="{BB962C8B-B14F-4D97-AF65-F5344CB8AC3E}">
        <p14:creationId xmlns:p14="http://schemas.microsoft.com/office/powerpoint/2010/main" val="3653626399"/>
      </p:ext>
    </p:extLst>
  </p:cSld>
  <p:clrMapOvr>
    <a:masterClrMapping/>
  </p:clrMapOvr>
  <p:transition spd="slow" advClick="0" advTm="20000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noProof="0"/>
              <a:t>Tabla de contenido</a:t>
            </a:r>
            <a:endParaRPr lang="en-U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1752" y="1527048"/>
            <a:ext cx="8503920" cy="4721352"/>
          </a:xfrm>
        </p:spPr>
        <p:txBody>
          <a:bodyPr>
            <a:normAutofit fontScale="70000" lnSpcReduction="20000"/>
          </a:bodyPr>
          <a:lstStyle/>
          <a:p>
            <a:r>
              <a:rPr lang="es-ES"/>
              <a:t>Introducción </a:t>
            </a:r>
          </a:p>
          <a:p>
            <a:r>
              <a:rPr lang="es-ES"/>
              <a:t>La solución</a:t>
            </a:r>
          </a:p>
          <a:p>
            <a:r>
              <a:rPr lang="es-ES"/>
              <a:t>Actividades de la Ingenieria del Software</a:t>
            </a:r>
          </a:p>
          <a:p>
            <a:pPr lvl="1"/>
            <a:r>
              <a:rPr lang="es-ES"/>
              <a:t>Requisitos</a:t>
            </a:r>
          </a:p>
          <a:p>
            <a:pPr lvl="1"/>
            <a:r>
              <a:rPr lang="es-ES"/>
              <a:t>Planificación</a:t>
            </a:r>
          </a:p>
          <a:p>
            <a:pPr lvl="1"/>
            <a:r>
              <a:rPr lang="es-ES"/>
              <a:t>Arquitectura</a:t>
            </a:r>
          </a:p>
          <a:p>
            <a:pPr lvl="1"/>
            <a:r>
              <a:rPr lang="es-ES"/>
              <a:t>Modelos </a:t>
            </a:r>
          </a:p>
          <a:p>
            <a:pPr lvl="1"/>
            <a:r>
              <a:rPr lang="es-ES"/>
              <a:t>Patrones/Principios</a:t>
            </a:r>
          </a:p>
          <a:p>
            <a:r>
              <a:rPr lang="es-ES"/>
              <a:t>Desarrollo/Despliegue</a:t>
            </a:r>
          </a:p>
          <a:p>
            <a:pPr lvl="1"/>
            <a:r>
              <a:rPr lang="es-ES"/>
              <a:t>Modelo de Implementación </a:t>
            </a:r>
          </a:p>
          <a:p>
            <a:pPr lvl="1"/>
            <a:r>
              <a:rPr lang="es-ES"/>
              <a:t>Despliegue</a:t>
            </a:r>
          </a:p>
          <a:p>
            <a:r>
              <a:rPr lang="es-ES"/>
              <a:t>Resultados</a:t>
            </a:r>
          </a:p>
          <a:p>
            <a:r>
              <a:rPr lang="es-ES"/>
              <a:t>El equipo y el trabajo en equipo</a:t>
            </a:r>
          </a:p>
          <a:p>
            <a:r>
              <a:rPr lang="es-ES"/>
              <a:t>Conclusiones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9CBC4C-DA03-794E-BB7E-47C8B4453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5" name="Imagen 4" descr="Dibujo animado de un personaje con ojos verdes&#10;&#10;Descripción generada automáticamente con confianza media">
            <a:extLst>
              <a:ext uri="{FF2B5EF4-FFF2-40B4-BE49-F238E27FC236}">
                <a16:creationId xmlns:a16="http://schemas.microsoft.com/office/drawing/2014/main" id="{5E9F346F-36EE-499D-8710-A2CBB938BA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525890" y="2724149"/>
            <a:ext cx="3532259" cy="30135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2955061"/>
      </p:ext>
    </p:extLst>
  </p:cSld>
  <p:clrMapOvr>
    <a:masterClrMapping/>
  </p:clrMapOvr>
  <p:transition spd="slow" advClick="0" advTm="15000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6551C300-1D7A-46C3-9EF6-0EAC9B1E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EC1EDC6-1B42-4FCD-BC53-B1D05BFF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5" y="0"/>
            <a:ext cx="9040414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33EFBCB-98A2-4F16-B3BB-BF9EC1784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B399E29C-9CF8-4BD1-8750-949BA2126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CB02DFF7-56DA-42B6-B49A-C8926B841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07F77B45-21CD-43DB-AD58-24F814502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F0151C40-12A4-4A09-A8B6-179A062EF6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F0146EA7-EB82-410D-A6ED-7C10C525A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20DD5C02-0C86-4FA9-B82A-254EF58D37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19ED9FD5-1147-400A-8A32-82A74F7AD8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E79E6A0D-4D79-4788-8769-B98948801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A6F42038-BF59-409A-902B-AD7799149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D8B0BD48-5982-4C95-A7C8-E0D2306453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F6C539D3-C6BD-4FB0-AA91-5AF1BF14C5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34F70AD6-B8F4-4F9D-8593-D4047107B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51EAB0E0-5DE2-4906-80B0-211A624789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38E8B65E-526B-458D-85A5-21C0A1A74F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CCE331A2-5388-42F4-A175-69310C1BEF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4E758D69-ACA2-4888-84BB-B05B1FAF2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078AAA22-796B-4F0E-85DA-B8B0E8111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D1254A9A-3E31-4A25-9A91-F9BC6CF6A3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18CADB3C-936C-476A-A261-28DD5ABA73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771961D1-28D7-4CC1-A720-2933E8B91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E7B8B616-B89E-4A1C-98DE-13B8B9394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5D6CC1A1-D003-44BA-87E4-B3A7F3D300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FF32749B-B34C-4FCB-A33A-0478844A9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4455F261-AC57-4085-8989-4DBED747F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57CEA90D-DB58-4EC0-A55C-15FAF59E0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66BBB005-2E38-496A-A46C-FD2B0605C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E1A7618C-DE9D-401A-AD7A-784F19DA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441C57-A0CF-4D49-9609-55CB4646B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2D3240AD-75B9-452B-9967-D05B40DE5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6A557EE5-4777-4655-A433-05006D841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6B721B6E-8FF2-470B-A180-C594E82718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23E045A6-2D54-488D-B5F0-688518430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2A4F07ED-57C7-4FF7-ABF8-793FC03A24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8829D0E6-D04F-4297-A784-6837F13EC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9477D3D3-AA00-446F-B05D-EBBA25D3C9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5AC450AD-A350-42FA-B7EA-103D4416B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10F783A-EC27-47BE-A21D-3531A036F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2CBE444-D00C-4C80-9F29-42A250C500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7" name="Imagen 6">
            <a:extLst>
              <a:ext uri="{FF2B5EF4-FFF2-40B4-BE49-F238E27FC236}">
                <a16:creationId xmlns:a16="http://schemas.microsoft.com/office/drawing/2014/main" id="{88DAAEF9-B8A2-4129-AE6C-69299AAE525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602" b="13398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9A84D80-A772-7042-B876-451762D8A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7240" y="5883274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754ED01-E2A0-4C1E-8E21-014B99041579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328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20000">
        <p14:flash/>
        <p:sndAc>
          <p:stSnd>
            <p:snd r:embed="rId3" name="FOLEYS _ Efecto sonido y video LOST (PERDIDOS) - YouTube - Google Chrome 2021-06-05 16-25-27 (online-audio-converter (mp3cut.net).wav"/>
          </p:stSnd>
        </p:sndAc>
      </p:transition>
    </mc:Choice>
    <mc:Fallback>
      <p:transition spd="slow" advClick="0" advTm="20000">
        <p:fade/>
        <p:sndAc>
          <p:stSnd>
            <p:snd r:embed="rId3" name="FOLEYS _ Efecto sonido y video LOST (PERDIDOS) - YouTube - Google Chrome 2021-06-05 16-25-27 (online-audio-converter (mp3cut.net)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pPr algn="ctr"/>
            <a:r>
              <a:rPr lang="en-US"/>
              <a:t>INTRODUCCION</a:t>
            </a:r>
            <a:endParaRPr lang="en-US" noProof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56059" y="2249487"/>
            <a:ext cx="3633390" cy="3541714"/>
          </a:xfrm>
        </p:spPr>
        <p:txBody>
          <a:bodyPr anchor="ctr">
            <a:norm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s-ES" sz="2000" dirty="0"/>
              <a:t>La epidemia causada por el </a:t>
            </a:r>
            <a:r>
              <a:rPr lang="es-ES" sz="2000" dirty="0" err="1"/>
              <a:t>Sars</a:t>
            </a:r>
            <a:r>
              <a:rPr lang="es-ES" sz="2000" dirty="0"/>
              <a:t> Covid-19, a día de hoy en España ya supera los 3.7 millones de contagios, a demás de contar con mas de 80,196 muertes. Esto ha mantenido al limite a los hospitales, los cuales fueron desbordados.</a:t>
            </a:r>
          </a:p>
        </p:txBody>
      </p:sp>
      <p:pic>
        <p:nvPicPr>
          <p:cNvPr id="4098" name="Picture 2" descr="Así evoluciona la curva del coronavirus en España y en cada comunidad  autónoma">
            <a:extLst>
              <a:ext uri="{FF2B5EF4-FFF2-40B4-BE49-F238E27FC236}">
                <a16:creationId xmlns:a16="http://schemas.microsoft.com/office/drawing/2014/main" id="{D1399183-DB3E-47B7-9AC7-01E51CFFA5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092" b="4"/>
          <a:stretch/>
        </p:blipFill>
        <p:spPr bwMode="auto">
          <a:xfrm>
            <a:off x="4794251" y="2497720"/>
            <a:ext cx="3491306" cy="3047892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DBE4E2-7EEF-C149-B564-0BC434EA8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7240" y="5883274"/>
            <a:ext cx="57831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754ED01-E2A0-4C1E-8E21-014B99041579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23449"/>
      </p:ext>
    </p:extLst>
  </p:cSld>
  <p:clrMapOvr>
    <a:masterClrMapping/>
  </p:clrMapOvr>
  <p:transition spd="slow" advClick="0" advTm="20000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4002" cy="6858001"/>
            <a:chOff x="0" y="-1"/>
            <a:chExt cx="12192003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22" name="Picture 2" descr="El colectivo más castigado: más de 93.000 sanitarios contagiados de Covid -  El Independiente">
            <a:extLst>
              <a:ext uri="{FF2B5EF4-FFF2-40B4-BE49-F238E27FC236}">
                <a16:creationId xmlns:a16="http://schemas.microsoft.com/office/drawing/2014/main" id="{E0D96C81-0108-42C0-BC5D-930C48E46A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8" r="36151"/>
          <a:stretch/>
        </p:blipFill>
        <p:spPr bwMode="auto">
          <a:xfrm>
            <a:off x="-4197" y="10"/>
            <a:ext cx="566890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7E4E5B-D2B3-4AE3-A1C4-514FE6A7B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1889" y="2249487"/>
            <a:ext cx="2313669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es-ES" sz="1500" b="0" i="0" u="none" strike="noStrike" baseline="0" dirty="0">
              <a:latin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s-ES" sz="1500" b="0" i="0" u="none" strike="noStrike" baseline="0" dirty="0">
              <a:latin typeface="Calibri" panose="020F0502020204030204" pitchFamily="34" charset="0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s-ES" sz="1500" dirty="0"/>
              <a:t>Debido a esto, es lógico pensar que el personal medico requiere de una ayuda adicional para poder lidiar con los contagiados de esta pandemia.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F3BE3E3-625F-4625-B7D8-5B215C2A6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7240" y="5883274"/>
            <a:ext cx="57831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754ED01-E2A0-4C1E-8E21-014B99041579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928736"/>
      </p:ext>
    </p:extLst>
  </p:cSld>
  <p:clrMapOvr>
    <a:masterClrMapping/>
  </p:clrMapOvr>
  <p:transition spd="slow" advClick="0" advTm="20000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pPr algn="ctr"/>
            <a:r>
              <a:rPr lang="en-US" noProof="0" dirty="0"/>
              <a:t>LA SOLUCION</a:t>
            </a:r>
            <a:endParaRPr lang="en-US" noProof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5B692EA-6586-495D-9895-10B4081B8F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29" r="12870" b="-4"/>
          <a:stretch/>
        </p:blipFill>
        <p:spPr>
          <a:xfrm>
            <a:off x="856059" y="2497720"/>
            <a:ext cx="3496605" cy="304789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53359" y="2249487"/>
            <a:ext cx="3633391" cy="3541714"/>
          </a:xfrm>
        </p:spPr>
        <p:txBody>
          <a:bodyPr anchor="ctr">
            <a:normAutofit/>
          </a:bodyPr>
          <a:lstStyle/>
          <a:p>
            <a:pPr marL="431800" marR="431800" indent="0" algn="just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1700" dirty="0"/>
              <a:t>Hemos ideado un software para facilitar el control de los pacientes que están en situaciones de riesgo en los hospitales.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CB8858B-441C-C547-8B02-2338E2363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7240" y="5883274"/>
            <a:ext cx="57831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754ED01-E2A0-4C1E-8E21-014B99041579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026979"/>
      </p:ext>
    </p:extLst>
  </p:cSld>
  <p:clrMapOvr>
    <a:masterClrMapping/>
  </p:clrMapOvr>
  <p:transition spd="slow" advClick="0" advTm="20000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oup 73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4002" cy="6858001"/>
            <a:chOff x="0" y="-1"/>
            <a:chExt cx="12192003" cy="6858001"/>
          </a:xfrm>
        </p:grpSpPr>
        <p:sp useBgFill="1">
          <p:nvSpPr>
            <p:cNvPr id="131" name="Rectangle 130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2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194" name="Picture 2" descr="Curso gratuito y en español sobre Ingeniería del Software">
            <a:extLst>
              <a:ext uri="{FF2B5EF4-FFF2-40B4-BE49-F238E27FC236}">
                <a16:creationId xmlns:a16="http://schemas.microsoft.com/office/drawing/2014/main" id="{86DBF28B-4243-485F-B895-A9EADE8146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4" r="9376"/>
          <a:stretch/>
        </p:blipFill>
        <p:spPr bwMode="auto">
          <a:xfrm>
            <a:off x="2708" y="10"/>
            <a:ext cx="914129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4" name="Group 133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4422" y="2235200"/>
            <a:ext cx="8236546" cy="2396067"/>
            <a:chOff x="605895" y="2235200"/>
            <a:chExt cx="10982062" cy="2396067"/>
          </a:xfrm>
        </p:grpSpPr>
        <p:sp>
          <p:nvSpPr>
            <p:cNvPr id="135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7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8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9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0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1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2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3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4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5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6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7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8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9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0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1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2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3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4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5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6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>
          <a:xfrm>
            <a:off x="2000250" y="2328334"/>
            <a:ext cx="51435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400" noProof="0"/>
              <a:t>Actividades de la ingenieria del software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B7BE548-B8CA-9347-898C-E94D958FA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2683" y="5410199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2754ED01-E2A0-4C1E-8E21-014B99041579}" type="slidenum">
              <a:rPr lang="en-US" smtClean="0"/>
              <a:pPr defTabSz="914400"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16836"/>
      </p:ext>
    </p:extLst>
  </p:cSld>
  <p:clrMapOvr>
    <a:masterClrMapping/>
  </p:clrMapOvr>
  <p:transition spd="slow" advClick="0" advTm="5000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CDE387-F53E-4580-BB55-65D6B61DA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REQUISITOS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32A1809-E530-4A64-88E7-F58FBFC48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B223214-31F3-4F07-AAA9-B5855CBC6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73" y="2571185"/>
            <a:ext cx="8530338" cy="16886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 descr="Un reloj en el medio&#10;&#10;Descripción generada automáticamente con confianza media">
            <a:extLst>
              <a:ext uri="{FF2B5EF4-FFF2-40B4-BE49-F238E27FC236}">
                <a16:creationId xmlns:a16="http://schemas.microsoft.com/office/drawing/2014/main" id="{357B0E8E-F4F5-44BE-B706-3439764C6E4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178644" y="4663245"/>
            <a:ext cx="2650596" cy="1765618"/>
          </a:xfrm>
          <a:prstGeom prst="rect">
            <a:avLst/>
          </a:prstGeom>
        </p:spPr>
      </p:pic>
      <p:pic>
        <p:nvPicPr>
          <p:cNvPr id="9" name="Imagen 8" descr="Imagen que contiene oscuro, luz, tabla, cerca&#10;&#10;Descripción generada automáticamente">
            <a:extLst>
              <a:ext uri="{FF2B5EF4-FFF2-40B4-BE49-F238E27FC236}">
                <a16:creationId xmlns:a16="http://schemas.microsoft.com/office/drawing/2014/main" id="{D72E490C-90B4-4BDC-84AA-D08539CBBB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974019" y="429137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20278"/>
      </p:ext>
    </p:extLst>
  </p:cSld>
  <p:clrMapOvr>
    <a:masterClrMapping/>
  </p:clrMapOvr>
  <p:transition spd="slow" advClick="0" advTm="20000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95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6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8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14520DF-0086-4EE2-960C-FA2039695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9582" y="5509064"/>
            <a:ext cx="6593681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/>
              <a:t>planificacion</a:t>
            </a:r>
            <a:endParaRPr lang="en-US" sz="48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6FBB76A-B8B0-4485-9206-DA231FDBF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5" y="-23813"/>
            <a:ext cx="9123744" cy="371792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2106F3C-4943-4778-8BA3-CD343C57BC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9855" y="3602848"/>
            <a:ext cx="9211304" cy="18883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D9A66F6-E4BE-42A6-8EAB-33624D374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2683" y="6309360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2754ED01-E2A0-4C1E-8E21-014B99041579}" type="slidenum">
              <a:rPr lang="en-US"/>
              <a:pPr defTabSz="914400"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62" name="Imagen 61">
            <a:extLst>
              <a:ext uri="{FF2B5EF4-FFF2-40B4-BE49-F238E27FC236}">
                <a16:creationId xmlns:a16="http://schemas.microsoft.com/office/drawing/2014/main" id="{915CF573-9C42-4F90-914E-1C803C8653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0" y="191393"/>
            <a:ext cx="9046560" cy="506607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3534234"/>
      </p:ext>
    </p:extLst>
  </p:cSld>
  <p:clrMapOvr>
    <a:masterClrMapping/>
  </p:clrMapOvr>
  <p:transition spd="slow" advClick="0" advTm="20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151" name="Group 202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4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5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3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5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152" name="Rectangle 258">
            <a:extLst>
              <a:ext uri="{FF2B5EF4-FFF2-40B4-BE49-F238E27FC236}">
                <a16:creationId xmlns:a16="http://schemas.microsoft.com/office/drawing/2014/main" id="{D706AE2E-B17B-43A3-84F8-9C0FE9466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914400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53" name="Group 260">
            <a:extLst>
              <a:ext uri="{FF2B5EF4-FFF2-40B4-BE49-F238E27FC236}">
                <a16:creationId xmlns:a16="http://schemas.microsoft.com/office/drawing/2014/main" id="{CEFFB8CF-3E94-42D7-849C-841E7744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62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54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6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3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1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3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317" name="Picture 2">
            <a:extLst>
              <a:ext uri="{FF2B5EF4-FFF2-40B4-BE49-F238E27FC236}">
                <a16:creationId xmlns:a16="http://schemas.microsoft.com/office/drawing/2014/main" id="{3631D3C9-4C1D-4B3A-A737-E6E78004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-3747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>
          <a:xfrm>
            <a:off x="6043047" y="1113282"/>
            <a:ext cx="2617177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 noProof="0" dirty="0" err="1">
                <a:solidFill>
                  <a:srgbClr val="FFFFFF"/>
                </a:solidFill>
              </a:rPr>
              <a:t>arquitectura</a:t>
            </a:r>
            <a:endParaRPr lang="en-US" sz="2900" noProof="0" dirty="0">
              <a:solidFill>
                <a:srgbClr val="FFFFFF"/>
              </a:solidFill>
            </a:endParaRPr>
          </a:p>
        </p:txBody>
      </p:sp>
      <p:sp useBgFill="1">
        <p:nvSpPr>
          <p:cNvPr id="6155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211" y="808057"/>
            <a:ext cx="5064346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A08589B-34B0-FD47-8DF9-C2693F403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2683" y="6309360"/>
            <a:ext cx="5783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2754ED01-E2A0-4C1E-8E21-014B99041579}" type="slidenum">
              <a:rPr lang="en-US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617CC94-FBFA-48DC-B21D-FD993F842C71}"/>
              </a:ext>
            </a:extLst>
          </p:cNvPr>
          <p:cNvSpPr txBox="1"/>
          <p:nvPr/>
        </p:nvSpPr>
        <p:spPr>
          <a:xfrm>
            <a:off x="667947" y="754272"/>
            <a:ext cx="47948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/>
              <a:t>MVC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D9A58A7-EC63-4D6E-AC7D-1C35741AE45B}"/>
              </a:ext>
            </a:extLst>
          </p:cNvPr>
          <p:cNvSpPr txBox="1"/>
          <p:nvPr/>
        </p:nvSpPr>
        <p:spPr>
          <a:xfrm>
            <a:off x="1218022" y="9189976"/>
            <a:ext cx="36571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>
                <a:hlinkClick r:id="rId4" tooltip="http://masqofertasdeempleo.com/ofertas-empleo/ofertas-de-empleo-en-malaga-enfermeros/"/>
              </a:rPr>
              <a:t>Esta foto</a:t>
            </a:r>
            <a:r>
              <a:rPr lang="es-ES" sz="900"/>
              <a:t> de Autor desconocido está bajo licencia </a:t>
            </a:r>
            <a:r>
              <a:rPr lang="es-ES" sz="900">
                <a:hlinkClick r:id="rId5" tooltip="https://creativecommons.org/licenses/by-nc-nd/3.0/"/>
              </a:rPr>
              <a:t>CC BY-NC-ND</a:t>
            </a:r>
            <a:endParaRPr lang="es-ES" sz="900"/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A4145171-5D52-4228-A585-8A63690D8B00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372" y="1292230"/>
            <a:ext cx="4947594" cy="3710696"/>
          </a:xfrm>
          <a:prstGeom prst="rect">
            <a:avLst/>
          </a:prstGeom>
        </p:spPr>
      </p:pic>
      <p:pic>
        <p:nvPicPr>
          <p:cNvPr id="10" name="Imagen 9" descr="Una persona con una computadora portátil&#10;&#10;Descripción generada automáticamente con confianza media">
            <a:extLst>
              <a:ext uri="{FF2B5EF4-FFF2-40B4-BE49-F238E27FC236}">
                <a16:creationId xmlns:a16="http://schemas.microsoft.com/office/drawing/2014/main" id="{8E69E2D2-8E39-4CC2-A37B-3A94584B72E7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85969" y="4776354"/>
            <a:ext cx="2578132" cy="121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7022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Click="0" advTm="20000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12965</TotalTime>
  <Words>339</Words>
  <Application>Microsoft Office PowerPoint</Application>
  <PresentationFormat>Presentación en pantalla (4:3)</PresentationFormat>
  <Paragraphs>86</Paragraphs>
  <Slides>20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Arial</vt:lpstr>
      <vt:lpstr>Calibri</vt:lpstr>
      <vt:lpstr>Tw Cen MT</vt:lpstr>
      <vt:lpstr>Circuito</vt:lpstr>
      <vt:lpstr>Proyecto SAHPAR</vt:lpstr>
      <vt:lpstr>Tabla de contenido</vt:lpstr>
      <vt:lpstr>INTRODUCCION</vt:lpstr>
      <vt:lpstr>Presentación de PowerPoint</vt:lpstr>
      <vt:lpstr>LA SOLUCION</vt:lpstr>
      <vt:lpstr>Actividades de la ingenieria del software</vt:lpstr>
      <vt:lpstr>REQUISITOS</vt:lpstr>
      <vt:lpstr>planificacion</vt:lpstr>
      <vt:lpstr>arquitectura</vt:lpstr>
      <vt:lpstr>Modelos</vt:lpstr>
      <vt:lpstr>Presentación de PowerPoint</vt:lpstr>
      <vt:lpstr>Presentación de PowerPoint</vt:lpstr>
      <vt:lpstr>Cadena de responsabilidad</vt:lpstr>
      <vt:lpstr>Desarrollo y despliegue</vt:lpstr>
      <vt:lpstr>Modelo de implementacion</vt:lpstr>
      <vt:lpstr>despliegue</vt:lpstr>
      <vt:lpstr>Pruebas y resultados</vt:lpstr>
      <vt:lpstr>EL EQUIPO Y EL TRABAJO EN EQUIPO</vt:lpstr>
      <vt:lpstr>conclusiones</vt:lpstr>
      <vt:lpstr>Presentación de PowerPoint</vt:lpstr>
    </vt:vector>
  </TitlesOfParts>
  <Company>uma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Antonio</dc:creator>
  <cp:lastModifiedBy>gabriel castillo</cp:lastModifiedBy>
  <cp:revision>247</cp:revision>
  <cp:lastPrinted>2018-03-05T07:33:08Z</cp:lastPrinted>
  <dcterms:created xsi:type="dcterms:W3CDTF">2013-02-21T17:50:16Z</dcterms:created>
  <dcterms:modified xsi:type="dcterms:W3CDTF">2021-06-07T16:27:59Z</dcterms:modified>
</cp:coreProperties>
</file>

<file path=docProps/thumbnail.jpeg>
</file>